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78"/>
  </p:notesMasterIdLst>
  <p:sldIdLst>
    <p:sldId id="256" r:id="rId2"/>
    <p:sldId id="257" r:id="rId3"/>
    <p:sldId id="258" r:id="rId4"/>
    <p:sldId id="597" r:id="rId5"/>
    <p:sldId id="598" r:id="rId6"/>
    <p:sldId id="599" r:id="rId7"/>
    <p:sldId id="600" r:id="rId8"/>
    <p:sldId id="259" r:id="rId9"/>
    <p:sldId id="594" r:id="rId10"/>
    <p:sldId id="595" r:id="rId11"/>
    <p:sldId id="596" r:id="rId12"/>
    <p:sldId id="260" r:id="rId13"/>
    <p:sldId id="261" r:id="rId14"/>
    <p:sldId id="293" r:id="rId15"/>
    <p:sldId id="296" r:id="rId16"/>
    <p:sldId id="262" r:id="rId17"/>
    <p:sldId id="263" r:id="rId18"/>
    <p:sldId id="294" r:id="rId19"/>
    <p:sldId id="264" r:id="rId20"/>
    <p:sldId id="297" r:id="rId21"/>
    <p:sldId id="265" r:id="rId22"/>
    <p:sldId id="295" r:id="rId23"/>
    <p:sldId id="266" r:id="rId24"/>
    <p:sldId id="267" r:id="rId25"/>
    <p:sldId id="268" r:id="rId26"/>
    <p:sldId id="537" r:id="rId27"/>
    <p:sldId id="269" r:id="rId28"/>
    <p:sldId id="309" r:id="rId29"/>
    <p:sldId id="270" r:id="rId30"/>
    <p:sldId id="271" r:id="rId31"/>
    <p:sldId id="272" r:id="rId32"/>
    <p:sldId id="273" r:id="rId33"/>
    <p:sldId id="274" r:id="rId34"/>
    <p:sldId id="275" r:id="rId35"/>
    <p:sldId id="532" r:id="rId36"/>
    <p:sldId id="533" r:id="rId37"/>
    <p:sldId id="534" r:id="rId38"/>
    <p:sldId id="276" r:id="rId39"/>
    <p:sldId id="535" r:id="rId40"/>
    <p:sldId id="292" r:id="rId41"/>
    <p:sldId id="277" r:id="rId42"/>
    <p:sldId id="278" r:id="rId43"/>
    <p:sldId id="279" r:id="rId44"/>
    <p:sldId id="290" r:id="rId45"/>
    <p:sldId id="539" r:id="rId46"/>
    <p:sldId id="291" r:id="rId47"/>
    <p:sldId id="280" r:id="rId48"/>
    <p:sldId id="281" r:id="rId49"/>
    <p:sldId id="287" r:id="rId50"/>
    <p:sldId id="288" r:id="rId51"/>
    <p:sldId id="289" r:id="rId52"/>
    <p:sldId id="282" r:id="rId53"/>
    <p:sldId id="540" r:id="rId54"/>
    <p:sldId id="300" r:id="rId55"/>
    <p:sldId id="283" r:id="rId56"/>
    <p:sldId id="298" r:id="rId57"/>
    <p:sldId id="301" r:id="rId58"/>
    <p:sldId id="541" r:id="rId59"/>
    <p:sldId id="299" r:id="rId60"/>
    <p:sldId id="542" r:id="rId61"/>
    <p:sldId id="302" r:id="rId62"/>
    <p:sldId id="303" r:id="rId63"/>
    <p:sldId id="304" r:id="rId64"/>
    <p:sldId id="305" r:id="rId65"/>
    <p:sldId id="306" r:id="rId66"/>
    <p:sldId id="307" r:id="rId67"/>
    <p:sldId id="308" r:id="rId68"/>
    <p:sldId id="284" r:id="rId69"/>
    <p:sldId id="285" r:id="rId70"/>
    <p:sldId id="310" r:id="rId71"/>
    <p:sldId id="601" r:id="rId72"/>
    <p:sldId id="311" r:id="rId73"/>
    <p:sldId id="312" r:id="rId74"/>
    <p:sldId id="313" r:id="rId75"/>
    <p:sldId id="314" r:id="rId76"/>
    <p:sldId id="316" r:id="rId77"/>
    <p:sldId id="317" r:id="rId78"/>
    <p:sldId id="318" r:id="rId79"/>
    <p:sldId id="319" r:id="rId80"/>
    <p:sldId id="320" r:id="rId81"/>
    <p:sldId id="321" r:id="rId82"/>
    <p:sldId id="322" r:id="rId83"/>
    <p:sldId id="324" r:id="rId84"/>
    <p:sldId id="325" r:id="rId85"/>
    <p:sldId id="323" r:id="rId86"/>
    <p:sldId id="326" r:id="rId87"/>
    <p:sldId id="327" r:id="rId88"/>
    <p:sldId id="328" r:id="rId89"/>
    <p:sldId id="329" r:id="rId90"/>
    <p:sldId id="330" r:id="rId91"/>
    <p:sldId id="331" r:id="rId92"/>
    <p:sldId id="332" r:id="rId93"/>
    <p:sldId id="333" r:id="rId94"/>
    <p:sldId id="334" r:id="rId95"/>
    <p:sldId id="335" r:id="rId96"/>
    <p:sldId id="336" r:id="rId97"/>
    <p:sldId id="337" r:id="rId98"/>
    <p:sldId id="379" r:id="rId99"/>
    <p:sldId id="610" r:id="rId100"/>
    <p:sldId id="338" r:id="rId101"/>
    <p:sldId id="339" r:id="rId102"/>
    <p:sldId id="381" r:id="rId103"/>
    <p:sldId id="383" r:id="rId104"/>
    <p:sldId id="340" r:id="rId105"/>
    <p:sldId id="341" r:id="rId106"/>
    <p:sldId id="385" r:id="rId107"/>
    <p:sldId id="386" r:id="rId108"/>
    <p:sldId id="342" r:id="rId109"/>
    <p:sldId id="343" r:id="rId110"/>
    <p:sldId id="344" r:id="rId111"/>
    <p:sldId id="345" r:id="rId112"/>
    <p:sldId id="346" r:id="rId113"/>
    <p:sldId id="347" r:id="rId114"/>
    <p:sldId id="348" r:id="rId115"/>
    <p:sldId id="360" r:id="rId116"/>
    <p:sldId id="361" r:id="rId117"/>
    <p:sldId id="362" r:id="rId118"/>
    <p:sldId id="363" r:id="rId119"/>
    <p:sldId id="364" r:id="rId120"/>
    <p:sldId id="365" r:id="rId121"/>
    <p:sldId id="366" r:id="rId122"/>
    <p:sldId id="367" r:id="rId123"/>
    <p:sldId id="368" r:id="rId124"/>
    <p:sldId id="369" r:id="rId125"/>
    <p:sldId id="370" r:id="rId126"/>
    <p:sldId id="371" r:id="rId127"/>
    <p:sldId id="372" r:id="rId128"/>
    <p:sldId id="373" r:id="rId129"/>
    <p:sldId id="374" r:id="rId130"/>
    <p:sldId id="375" r:id="rId131"/>
    <p:sldId id="376" r:id="rId132"/>
    <p:sldId id="377" r:id="rId133"/>
    <p:sldId id="387" r:id="rId134"/>
    <p:sldId id="388" r:id="rId135"/>
    <p:sldId id="389" r:id="rId136"/>
    <p:sldId id="390" r:id="rId137"/>
    <p:sldId id="391" r:id="rId138"/>
    <p:sldId id="392" r:id="rId139"/>
    <p:sldId id="401" r:id="rId140"/>
    <p:sldId id="403" r:id="rId141"/>
    <p:sldId id="405" r:id="rId142"/>
    <p:sldId id="407" r:id="rId143"/>
    <p:sldId id="393" r:id="rId144"/>
    <p:sldId id="394" r:id="rId145"/>
    <p:sldId id="395" r:id="rId146"/>
    <p:sldId id="396" r:id="rId147"/>
    <p:sldId id="397" r:id="rId148"/>
    <p:sldId id="398" r:id="rId149"/>
    <p:sldId id="399" r:id="rId150"/>
    <p:sldId id="409" r:id="rId151"/>
    <p:sldId id="543" r:id="rId152"/>
    <p:sldId id="545" r:id="rId153"/>
    <p:sldId id="408" r:id="rId154"/>
    <p:sldId id="410" r:id="rId155"/>
    <p:sldId id="411" r:id="rId156"/>
    <p:sldId id="604" r:id="rId157"/>
    <p:sldId id="412" r:id="rId158"/>
    <p:sldId id="416" r:id="rId159"/>
    <p:sldId id="546" r:id="rId160"/>
    <p:sldId id="413" r:id="rId161"/>
    <p:sldId id="414" r:id="rId162"/>
    <p:sldId id="415" r:id="rId163"/>
    <p:sldId id="417" r:id="rId164"/>
    <p:sldId id="418" r:id="rId165"/>
    <p:sldId id="419" r:id="rId166"/>
    <p:sldId id="420" r:id="rId167"/>
    <p:sldId id="602" r:id="rId168"/>
    <p:sldId id="421" r:id="rId169"/>
    <p:sldId id="422" r:id="rId170"/>
    <p:sldId id="423" r:id="rId171"/>
    <p:sldId id="603" r:id="rId172"/>
    <p:sldId id="424" r:id="rId173"/>
    <p:sldId id="613" r:id="rId174"/>
    <p:sldId id="614" r:id="rId175"/>
    <p:sldId id="615" r:id="rId176"/>
    <p:sldId id="616" r:id="rId177"/>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71" d="100"/>
          <a:sy n="71" d="100"/>
        </p:scale>
        <p:origin x="-113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F7F484-0F10-4826-9CBD-A8781EB819E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pPr rtl="1"/>
          <a:endParaRPr lang="fa-IR"/>
        </a:p>
      </dgm:t>
    </dgm:pt>
    <dgm:pt modelId="{6A27C12D-457F-4434-A8B0-89F8A5CE6CCE}">
      <dgm:prSet phldrT="[Text]"/>
      <dgm:spPr/>
      <dgm:t>
        <a:bodyPr/>
        <a:lstStyle/>
        <a:p>
          <a:pPr rtl="1"/>
          <a:r>
            <a:rPr lang="fa-IR" dirty="0" smtClean="0">
              <a:cs typeface="B Zar" pitchFamily="2" charset="-78"/>
            </a:rPr>
            <a:t>شخصیت </a:t>
          </a:r>
          <a:endParaRPr lang="fa-IR" dirty="0">
            <a:cs typeface="B Zar" pitchFamily="2" charset="-78"/>
          </a:endParaRPr>
        </a:p>
      </dgm:t>
    </dgm:pt>
    <dgm:pt modelId="{366D56D4-A9FB-4516-AC97-D96BE439D40F}" type="parTrans" cxnId="{6B7063C6-4BCA-4E31-9908-05CF17E712B9}">
      <dgm:prSet/>
      <dgm:spPr/>
      <dgm:t>
        <a:bodyPr/>
        <a:lstStyle/>
        <a:p>
          <a:pPr rtl="1"/>
          <a:endParaRPr lang="fa-IR"/>
        </a:p>
      </dgm:t>
    </dgm:pt>
    <dgm:pt modelId="{DFB47205-F926-4BD3-853A-4EC958189531}" type="sibTrans" cxnId="{6B7063C6-4BCA-4E31-9908-05CF17E712B9}">
      <dgm:prSet/>
      <dgm:spPr/>
      <dgm:t>
        <a:bodyPr/>
        <a:lstStyle/>
        <a:p>
          <a:pPr rtl="1"/>
          <a:endParaRPr lang="fa-IR"/>
        </a:p>
      </dgm:t>
    </dgm:pt>
    <dgm:pt modelId="{A71F4C4C-D85A-44F4-813E-DA922E88074A}">
      <dgm:prSet phldrT="[Text]"/>
      <dgm:spPr/>
      <dgm:t>
        <a:bodyPr/>
        <a:lstStyle/>
        <a:p>
          <a:pPr rtl="1"/>
          <a:r>
            <a:rPr lang="fa-IR" dirty="0" smtClean="0">
              <a:cs typeface="B Zar" pitchFamily="2" charset="-78"/>
            </a:rPr>
            <a:t>توارث</a:t>
          </a:r>
          <a:endParaRPr lang="fa-IR" dirty="0">
            <a:cs typeface="B Zar" pitchFamily="2" charset="-78"/>
          </a:endParaRPr>
        </a:p>
      </dgm:t>
    </dgm:pt>
    <dgm:pt modelId="{DB57934A-4484-49A1-AF89-88EBC7245A79}" type="parTrans" cxnId="{163661FD-F7DF-479E-BB44-F687564D8765}">
      <dgm:prSet/>
      <dgm:spPr/>
      <dgm:t>
        <a:bodyPr/>
        <a:lstStyle/>
        <a:p>
          <a:pPr rtl="1"/>
          <a:endParaRPr lang="fa-IR"/>
        </a:p>
      </dgm:t>
    </dgm:pt>
    <dgm:pt modelId="{D3C13563-4F44-44C0-B7A5-1CB2BB4F71D2}" type="sibTrans" cxnId="{163661FD-F7DF-479E-BB44-F687564D8765}">
      <dgm:prSet/>
      <dgm:spPr/>
      <dgm:t>
        <a:bodyPr/>
        <a:lstStyle/>
        <a:p>
          <a:pPr rtl="1"/>
          <a:endParaRPr lang="fa-IR"/>
        </a:p>
      </dgm:t>
    </dgm:pt>
    <dgm:pt modelId="{CDA8EC35-D4BE-491B-9ED0-73CA26FF4633}">
      <dgm:prSet phldrT="[Text]"/>
      <dgm:spPr/>
      <dgm:t>
        <a:bodyPr/>
        <a:lstStyle/>
        <a:p>
          <a:pPr rtl="1"/>
          <a:r>
            <a:rPr lang="fa-IR" dirty="0" smtClean="0">
              <a:cs typeface="B Zar" pitchFamily="2" charset="-78"/>
            </a:rPr>
            <a:t>گروه ها </a:t>
          </a:r>
          <a:endParaRPr lang="fa-IR" dirty="0">
            <a:cs typeface="B Zar" pitchFamily="2" charset="-78"/>
          </a:endParaRPr>
        </a:p>
      </dgm:t>
    </dgm:pt>
    <dgm:pt modelId="{95F0D464-88C3-47CD-937F-90C7051E561B}" type="parTrans" cxnId="{AB8D6A75-6D06-4DC1-96AA-16F89B090971}">
      <dgm:prSet/>
      <dgm:spPr/>
      <dgm:t>
        <a:bodyPr/>
        <a:lstStyle/>
        <a:p>
          <a:pPr rtl="1"/>
          <a:endParaRPr lang="fa-IR"/>
        </a:p>
      </dgm:t>
    </dgm:pt>
    <dgm:pt modelId="{9130D7CE-B6E5-4AC4-A8CB-04068EB417C8}" type="sibTrans" cxnId="{AB8D6A75-6D06-4DC1-96AA-16F89B090971}">
      <dgm:prSet/>
      <dgm:spPr/>
      <dgm:t>
        <a:bodyPr/>
        <a:lstStyle/>
        <a:p>
          <a:pPr rtl="1"/>
          <a:endParaRPr lang="fa-IR"/>
        </a:p>
      </dgm:t>
    </dgm:pt>
    <dgm:pt modelId="{9AF647A2-E2B5-4DF6-BF38-29972F61CCB1}">
      <dgm:prSet phldrT="[Text]"/>
      <dgm:spPr/>
      <dgm:t>
        <a:bodyPr/>
        <a:lstStyle/>
        <a:p>
          <a:pPr rtl="1"/>
          <a:r>
            <a:rPr lang="fa-IR" dirty="0" smtClean="0">
              <a:cs typeface="B Zar" pitchFamily="2" charset="-78"/>
            </a:rPr>
            <a:t>نقش ها </a:t>
          </a:r>
          <a:endParaRPr lang="fa-IR" dirty="0">
            <a:cs typeface="B Zar" pitchFamily="2" charset="-78"/>
          </a:endParaRPr>
        </a:p>
      </dgm:t>
    </dgm:pt>
    <dgm:pt modelId="{7CA79562-3B97-4CB3-9B3D-191A04A2452C}" type="parTrans" cxnId="{57CACF15-D3CE-426F-9F9B-E63F02F8A52A}">
      <dgm:prSet/>
      <dgm:spPr/>
      <dgm:t>
        <a:bodyPr/>
        <a:lstStyle/>
        <a:p>
          <a:pPr rtl="1"/>
          <a:endParaRPr lang="fa-IR"/>
        </a:p>
      </dgm:t>
    </dgm:pt>
    <dgm:pt modelId="{71F07259-F11F-465F-8C74-3089245E01F9}" type="sibTrans" cxnId="{57CACF15-D3CE-426F-9F9B-E63F02F8A52A}">
      <dgm:prSet/>
      <dgm:spPr/>
      <dgm:t>
        <a:bodyPr/>
        <a:lstStyle/>
        <a:p>
          <a:pPr rtl="1"/>
          <a:endParaRPr lang="fa-IR"/>
        </a:p>
      </dgm:t>
    </dgm:pt>
    <dgm:pt modelId="{194D860D-46A9-4296-9BCD-65885CE0E965}">
      <dgm:prSet phldrT="[Text]"/>
      <dgm:spPr/>
      <dgm:t>
        <a:bodyPr/>
        <a:lstStyle/>
        <a:p>
          <a:pPr rtl="1"/>
          <a:r>
            <a:rPr lang="fa-IR" dirty="0" smtClean="0">
              <a:cs typeface="B Zar" pitchFamily="2" charset="-78"/>
            </a:rPr>
            <a:t>تجربه های زندگی </a:t>
          </a:r>
          <a:endParaRPr lang="fa-IR" dirty="0">
            <a:cs typeface="B Zar" pitchFamily="2" charset="-78"/>
          </a:endParaRPr>
        </a:p>
      </dgm:t>
    </dgm:pt>
    <dgm:pt modelId="{7F9D2184-5A11-4A13-9C5E-1339C8F39E8F}" type="parTrans" cxnId="{931D869D-3F8B-4345-B455-CA4038D0DC63}">
      <dgm:prSet/>
      <dgm:spPr/>
      <dgm:t>
        <a:bodyPr/>
        <a:lstStyle/>
        <a:p>
          <a:pPr rtl="1"/>
          <a:endParaRPr lang="fa-IR"/>
        </a:p>
      </dgm:t>
    </dgm:pt>
    <dgm:pt modelId="{D4CA4CB2-5900-46B4-825E-65AA2978E3FC}" type="sibTrans" cxnId="{931D869D-3F8B-4345-B455-CA4038D0DC63}">
      <dgm:prSet/>
      <dgm:spPr/>
      <dgm:t>
        <a:bodyPr/>
        <a:lstStyle/>
        <a:p>
          <a:pPr rtl="1"/>
          <a:endParaRPr lang="fa-IR"/>
        </a:p>
      </dgm:t>
    </dgm:pt>
    <dgm:pt modelId="{4857A244-36DF-49E1-B260-71947C6B70B3}">
      <dgm:prSet phldrT="[Text]"/>
      <dgm:spPr/>
      <dgm:t>
        <a:bodyPr/>
        <a:lstStyle/>
        <a:p>
          <a:pPr rtl="1"/>
          <a:r>
            <a:rPr lang="fa-IR" dirty="0" smtClean="0">
              <a:cs typeface="B Zar" pitchFamily="2" charset="-78"/>
            </a:rPr>
            <a:t>خانواده </a:t>
          </a:r>
          <a:endParaRPr lang="fa-IR" dirty="0">
            <a:cs typeface="B Zar" pitchFamily="2" charset="-78"/>
          </a:endParaRPr>
        </a:p>
      </dgm:t>
    </dgm:pt>
    <dgm:pt modelId="{F2DE96E2-5692-4AD1-9C1E-7C13A6F059AE}" type="parTrans" cxnId="{EE8AAFD8-E2B3-40EF-9755-3688236F3332}">
      <dgm:prSet/>
      <dgm:spPr/>
      <dgm:t>
        <a:bodyPr/>
        <a:lstStyle/>
        <a:p>
          <a:pPr rtl="1"/>
          <a:endParaRPr lang="fa-IR"/>
        </a:p>
      </dgm:t>
    </dgm:pt>
    <dgm:pt modelId="{38E18A79-9D93-4AB3-9984-7E867BC6B166}" type="sibTrans" cxnId="{EE8AAFD8-E2B3-40EF-9755-3688236F3332}">
      <dgm:prSet/>
      <dgm:spPr/>
      <dgm:t>
        <a:bodyPr/>
        <a:lstStyle/>
        <a:p>
          <a:pPr rtl="1"/>
          <a:endParaRPr lang="fa-IR"/>
        </a:p>
      </dgm:t>
    </dgm:pt>
    <dgm:pt modelId="{F24E870C-3B9D-4BF3-8159-BCF0E01C3AB0}">
      <dgm:prSet phldrT="[Text]"/>
      <dgm:spPr/>
      <dgm:t>
        <a:bodyPr/>
        <a:lstStyle/>
        <a:p>
          <a:pPr rtl="1"/>
          <a:r>
            <a:rPr lang="fa-IR" dirty="0" smtClean="0">
              <a:cs typeface="B Zar" pitchFamily="2" charset="-78"/>
            </a:rPr>
            <a:t>فرهنگ</a:t>
          </a:r>
          <a:endParaRPr lang="fa-IR" dirty="0">
            <a:cs typeface="B Zar" pitchFamily="2" charset="-78"/>
          </a:endParaRPr>
        </a:p>
      </dgm:t>
    </dgm:pt>
    <dgm:pt modelId="{B38A3943-1EA7-427F-8EE5-D107BC5ED4C0}" type="parTrans" cxnId="{8F6C64B0-972D-4CAF-AF63-40DD8875F349}">
      <dgm:prSet/>
      <dgm:spPr/>
      <dgm:t>
        <a:bodyPr/>
        <a:lstStyle/>
        <a:p>
          <a:pPr rtl="1"/>
          <a:endParaRPr lang="fa-IR"/>
        </a:p>
      </dgm:t>
    </dgm:pt>
    <dgm:pt modelId="{7B668870-1A05-4A67-B046-EE560AB28632}" type="sibTrans" cxnId="{8F6C64B0-972D-4CAF-AF63-40DD8875F349}">
      <dgm:prSet/>
      <dgm:spPr/>
      <dgm:t>
        <a:bodyPr/>
        <a:lstStyle/>
        <a:p>
          <a:pPr rtl="1"/>
          <a:endParaRPr lang="fa-IR"/>
        </a:p>
      </dgm:t>
    </dgm:pt>
    <dgm:pt modelId="{A58DE99A-7CFF-4C20-9ACC-A75E04E9BF65}" type="pres">
      <dgm:prSet presAssocID="{35F7F484-0F10-4826-9CBD-A8781EB819EE}" presName="Name0" presStyleCnt="0">
        <dgm:presLayoutVars>
          <dgm:chMax val="1"/>
          <dgm:dir/>
          <dgm:animLvl val="ctr"/>
          <dgm:resizeHandles val="exact"/>
        </dgm:presLayoutVars>
      </dgm:prSet>
      <dgm:spPr/>
      <dgm:t>
        <a:bodyPr/>
        <a:lstStyle/>
        <a:p>
          <a:pPr rtl="1"/>
          <a:endParaRPr lang="fa-IR"/>
        </a:p>
      </dgm:t>
    </dgm:pt>
    <dgm:pt modelId="{3C3C33B4-0A34-46A5-9923-EE50326E0A4A}" type="pres">
      <dgm:prSet presAssocID="{6A27C12D-457F-4434-A8B0-89F8A5CE6CCE}" presName="centerShape" presStyleLbl="node0" presStyleIdx="0" presStyleCnt="1"/>
      <dgm:spPr/>
      <dgm:t>
        <a:bodyPr/>
        <a:lstStyle/>
        <a:p>
          <a:pPr rtl="1"/>
          <a:endParaRPr lang="fa-IR"/>
        </a:p>
      </dgm:t>
    </dgm:pt>
    <dgm:pt modelId="{F92E24E8-EE73-4D1F-9625-FC532EC2338F}" type="pres">
      <dgm:prSet presAssocID="{A71F4C4C-D85A-44F4-813E-DA922E88074A}" presName="node" presStyleLbl="node1" presStyleIdx="0" presStyleCnt="6">
        <dgm:presLayoutVars>
          <dgm:bulletEnabled val="1"/>
        </dgm:presLayoutVars>
      </dgm:prSet>
      <dgm:spPr/>
      <dgm:t>
        <a:bodyPr/>
        <a:lstStyle/>
        <a:p>
          <a:pPr rtl="1"/>
          <a:endParaRPr lang="fa-IR"/>
        </a:p>
      </dgm:t>
    </dgm:pt>
    <dgm:pt modelId="{CAAD1E59-DF8C-4258-8BC2-DBE443A32779}" type="pres">
      <dgm:prSet presAssocID="{A71F4C4C-D85A-44F4-813E-DA922E88074A}" presName="dummy" presStyleCnt="0"/>
      <dgm:spPr/>
    </dgm:pt>
    <dgm:pt modelId="{00C1C2A8-35ED-42A9-9777-DF3E17D3C577}" type="pres">
      <dgm:prSet presAssocID="{D3C13563-4F44-44C0-B7A5-1CB2BB4F71D2}" presName="sibTrans" presStyleLbl="sibTrans2D1" presStyleIdx="0" presStyleCnt="6"/>
      <dgm:spPr/>
      <dgm:t>
        <a:bodyPr/>
        <a:lstStyle/>
        <a:p>
          <a:pPr rtl="1"/>
          <a:endParaRPr lang="fa-IR"/>
        </a:p>
      </dgm:t>
    </dgm:pt>
    <dgm:pt modelId="{183CA6FC-DD16-4D5D-8B99-62914D3F9A32}" type="pres">
      <dgm:prSet presAssocID="{F24E870C-3B9D-4BF3-8159-BCF0E01C3AB0}" presName="node" presStyleLbl="node1" presStyleIdx="1" presStyleCnt="6">
        <dgm:presLayoutVars>
          <dgm:bulletEnabled val="1"/>
        </dgm:presLayoutVars>
      </dgm:prSet>
      <dgm:spPr/>
      <dgm:t>
        <a:bodyPr/>
        <a:lstStyle/>
        <a:p>
          <a:pPr rtl="1"/>
          <a:endParaRPr lang="fa-IR"/>
        </a:p>
      </dgm:t>
    </dgm:pt>
    <dgm:pt modelId="{47FB786F-D84C-4EBF-919B-2D8AEFCC22E9}" type="pres">
      <dgm:prSet presAssocID="{F24E870C-3B9D-4BF3-8159-BCF0E01C3AB0}" presName="dummy" presStyleCnt="0"/>
      <dgm:spPr/>
    </dgm:pt>
    <dgm:pt modelId="{6F1F72F3-31E8-4578-ABBE-4831620FC948}" type="pres">
      <dgm:prSet presAssocID="{7B668870-1A05-4A67-B046-EE560AB28632}" presName="sibTrans" presStyleLbl="sibTrans2D1" presStyleIdx="1" presStyleCnt="6"/>
      <dgm:spPr/>
      <dgm:t>
        <a:bodyPr/>
        <a:lstStyle/>
        <a:p>
          <a:pPr rtl="1"/>
          <a:endParaRPr lang="fa-IR"/>
        </a:p>
      </dgm:t>
    </dgm:pt>
    <dgm:pt modelId="{2A9ED78F-BF06-47E4-8E64-712D3CC10ECE}" type="pres">
      <dgm:prSet presAssocID="{4857A244-36DF-49E1-B260-71947C6B70B3}" presName="node" presStyleLbl="node1" presStyleIdx="2" presStyleCnt="6">
        <dgm:presLayoutVars>
          <dgm:bulletEnabled val="1"/>
        </dgm:presLayoutVars>
      </dgm:prSet>
      <dgm:spPr/>
      <dgm:t>
        <a:bodyPr/>
        <a:lstStyle/>
        <a:p>
          <a:pPr rtl="1"/>
          <a:endParaRPr lang="fa-IR"/>
        </a:p>
      </dgm:t>
    </dgm:pt>
    <dgm:pt modelId="{2D481578-97C4-4D9F-B8AA-2281BDBB412A}" type="pres">
      <dgm:prSet presAssocID="{4857A244-36DF-49E1-B260-71947C6B70B3}" presName="dummy" presStyleCnt="0"/>
      <dgm:spPr/>
    </dgm:pt>
    <dgm:pt modelId="{ACB00D2F-9A37-4370-8D21-B03F2E727C05}" type="pres">
      <dgm:prSet presAssocID="{38E18A79-9D93-4AB3-9984-7E867BC6B166}" presName="sibTrans" presStyleLbl="sibTrans2D1" presStyleIdx="2" presStyleCnt="6"/>
      <dgm:spPr/>
      <dgm:t>
        <a:bodyPr/>
        <a:lstStyle/>
        <a:p>
          <a:pPr rtl="1"/>
          <a:endParaRPr lang="fa-IR"/>
        </a:p>
      </dgm:t>
    </dgm:pt>
    <dgm:pt modelId="{1A84425D-D902-4480-AF7C-B7C2A5EE9E7D}" type="pres">
      <dgm:prSet presAssocID="{CDA8EC35-D4BE-491B-9ED0-73CA26FF4633}" presName="node" presStyleLbl="node1" presStyleIdx="3" presStyleCnt="6">
        <dgm:presLayoutVars>
          <dgm:bulletEnabled val="1"/>
        </dgm:presLayoutVars>
      </dgm:prSet>
      <dgm:spPr/>
      <dgm:t>
        <a:bodyPr/>
        <a:lstStyle/>
        <a:p>
          <a:pPr rtl="1"/>
          <a:endParaRPr lang="fa-IR"/>
        </a:p>
      </dgm:t>
    </dgm:pt>
    <dgm:pt modelId="{519C8181-D545-4E39-BAC0-DA1DC4DF2DA7}" type="pres">
      <dgm:prSet presAssocID="{CDA8EC35-D4BE-491B-9ED0-73CA26FF4633}" presName="dummy" presStyleCnt="0"/>
      <dgm:spPr/>
    </dgm:pt>
    <dgm:pt modelId="{D90E5AA5-8D24-4BC6-BF1F-9E75DB017819}" type="pres">
      <dgm:prSet presAssocID="{9130D7CE-B6E5-4AC4-A8CB-04068EB417C8}" presName="sibTrans" presStyleLbl="sibTrans2D1" presStyleIdx="3" presStyleCnt="6"/>
      <dgm:spPr/>
      <dgm:t>
        <a:bodyPr/>
        <a:lstStyle/>
        <a:p>
          <a:pPr rtl="1"/>
          <a:endParaRPr lang="fa-IR"/>
        </a:p>
      </dgm:t>
    </dgm:pt>
    <dgm:pt modelId="{85C6DF1A-3681-4A3A-A2C6-706269EE1554}" type="pres">
      <dgm:prSet presAssocID="{9AF647A2-E2B5-4DF6-BF38-29972F61CCB1}" presName="node" presStyleLbl="node1" presStyleIdx="4" presStyleCnt="6">
        <dgm:presLayoutVars>
          <dgm:bulletEnabled val="1"/>
        </dgm:presLayoutVars>
      </dgm:prSet>
      <dgm:spPr/>
      <dgm:t>
        <a:bodyPr/>
        <a:lstStyle/>
        <a:p>
          <a:pPr rtl="1"/>
          <a:endParaRPr lang="fa-IR"/>
        </a:p>
      </dgm:t>
    </dgm:pt>
    <dgm:pt modelId="{44449D15-3B18-41C1-8D2C-9F7FA5A8A210}" type="pres">
      <dgm:prSet presAssocID="{9AF647A2-E2B5-4DF6-BF38-29972F61CCB1}" presName="dummy" presStyleCnt="0"/>
      <dgm:spPr/>
    </dgm:pt>
    <dgm:pt modelId="{B8BA3B94-E0F3-4A49-A878-1298ED25D2F4}" type="pres">
      <dgm:prSet presAssocID="{71F07259-F11F-465F-8C74-3089245E01F9}" presName="sibTrans" presStyleLbl="sibTrans2D1" presStyleIdx="4" presStyleCnt="6"/>
      <dgm:spPr/>
      <dgm:t>
        <a:bodyPr/>
        <a:lstStyle/>
        <a:p>
          <a:pPr rtl="1"/>
          <a:endParaRPr lang="fa-IR"/>
        </a:p>
      </dgm:t>
    </dgm:pt>
    <dgm:pt modelId="{CF9D0379-B388-40B7-B08A-E3EDCCD5B282}" type="pres">
      <dgm:prSet presAssocID="{194D860D-46A9-4296-9BCD-65885CE0E965}" presName="node" presStyleLbl="node1" presStyleIdx="5" presStyleCnt="6">
        <dgm:presLayoutVars>
          <dgm:bulletEnabled val="1"/>
        </dgm:presLayoutVars>
      </dgm:prSet>
      <dgm:spPr/>
      <dgm:t>
        <a:bodyPr/>
        <a:lstStyle/>
        <a:p>
          <a:pPr rtl="1"/>
          <a:endParaRPr lang="fa-IR"/>
        </a:p>
      </dgm:t>
    </dgm:pt>
    <dgm:pt modelId="{47FE09C8-BF7A-45F1-A4F6-636A1259EDC0}" type="pres">
      <dgm:prSet presAssocID="{194D860D-46A9-4296-9BCD-65885CE0E965}" presName="dummy" presStyleCnt="0"/>
      <dgm:spPr/>
    </dgm:pt>
    <dgm:pt modelId="{58D46205-5A82-4406-91DF-9E35A1A89EBD}" type="pres">
      <dgm:prSet presAssocID="{D4CA4CB2-5900-46B4-825E-65AA2978E3FC}" presName="sibTrans" presStyleLbl="sibTrans2D1" presStyleIdx="5" presStyleCnt="6"/>
      <dgm:spPr/>
      <dgm:t>
        <a:bodyPr/>
        <a:lstStyle/>
        <a:p>
          <a:pPr rtl="1"/>
          <a:endParaRPr lang="fa-IR"/>
        </a:p>
      </dgm:t>
    </dgm:pt>
  </dgm:ptLst>
  <dgm:cxnLst>
    <dgm:cxn modelId="{82EB7218-135F-4ECD-A443-BACEBF6777BD}" type="presOf" srcId="{9AF647A2-E2B5-4DF6-BF38-29972F61CCB1}" destId="{85C6DF1A-3681-4A3A-A2C6-706269EE1554}" srcOrd="0" destOrd="0" presId="urn:microsoft.com/office/officeart/2005/8/layout/radial6"/>
    <dgm:cxn modelId="{163661FD-F7DF-479E-BB44-F687564D8765}" srcId="{6A27C12D-457F-4434-A8B0-89F8A5CE6CCE}" destId="{A71F4C4C-D85A-44F4-813E-DA922E88074A}" srcOrd="0" destOrd="0" parTransId="{DB57934A-4484-49A1-AF89-88EBC7245A79}" sibTransId="{D3C13563-4F44-44C0-B7A5-1CB2BB4F71D2}"/>
    <dgm:cxn modelId="{85E5C644-B03E-431D-8A79-E973859D50FC}" type="presOf" srcId="{F24E870C-3B9D-4BF3-8159-BCF0E01C3AB0}" destId="{183CA6FC-DD16-4D5D-8B99-62914D3F9A32}" srcOrd="0" destOrd="0" presId="urn:microsoft.com/office/officeart/2005/8/layout/radial6"/>
    <dgm:cxn modelId="{45BFA3A5-FD3E-4A2B-940C-C09280A71322}" type="presOf" srcId="{4857A244-36DF-49E1-B260-71947C6B70B3}" destId="{2A9ED78F-BF06-47E4-8E64-712D3CC10ECE}" srcOrd="0" destOrd="0" presId="urn:microsoft.com/office/officeart/2005/8/layout/radial6"/>
    <dgm:cxn modelId="{57CACF15-D3CE-426F-9F9B-E63F02F8A52A}" srcId="{6A27C12D-457F-4434-A8B0-89F8A5CE6CCE}" destId="{9AF647A2-E2B5-4DF6-BF38-29972F61CCB1}" srcOrd="4" destOrd="0" parTransId="{7CA79562-3B97-4CB3-9B3D-191A04A2452C}" sibTransId="{71F07259-F11F-465F-8C74-3089245E01F9}"/>
    <dgm:cxn modelId="{6B7063C6-4BCA-4E31-9908-05CF17E712B9}" srcId="{35F7F484-0F10-4826-9CBD-A8781EB819EE}" destId="{6A27C12D-457F-4434-A8B0-89F8A5CE6CCE}" srcOrd="0" destOrd="0" parTransId="{366D56D4-A9FB-4516-AC97-D96BE439D40F}" sibTransId="{DFB47205-F926-4BD3-853A-4EC958189531}"/>
    <dgm:cxn modelId="{D1603C1D-EC87-45DC-9EC3-150AEAC3C00C}" type="presOf" srcId="{D3C13563-4F44-44C0-B7A5-1CB2BB4F71D2}" destId="{00C1C2A8-35ED-42A9-9777-DF3E17D3C577}" srcOrd="0" destOrd="0" presId="urn:microsoft.com/office/officeart/2005/8/layout/radial6"/>
    <dgm:cxn modelId="{6F38E729-61E0-4B64-8B8E-48F6DDED0513}" type="presOf" srcId="{9130D7CE-B6E5-4AC4-A8CB-04068EB417C8}" destId="{D90E5AA5-8D24-4BC6-BF1F-9E75DB017819}" srcOrd="0" destOrd="0" presId="urn:microsoft.com/office/officeart/2005/8/layout/radial6"/>
    <dgm:cxn modelId="{89485CE9-A9AD-4A18-B053-C0DFA321D0D4}" type="presOf" srcId="{71F07259-F11F-465F-8C74-3089245E01F9}" destId="{B8BA3B94-E0F3-4A49-A878-1298ED25D2F4}" srcOrd="0" destOrd="0" presId="urn:microsoft.com/office/officeart/2005/8/layout/radial6"/>
    <dgm:cxn modelId="{3034410D-639A-4F1F-9C46-99CF218585AA}" type="presOf" srcId="{38E18A79-9D93-4AB3-9984-7E867BC6B166}" destId="{ACB00D2F-9A37-4370-8D21-B03F2E727C05}" srcOrd="0" destOrd="0" presId="urn:microsoft.com/office/officeart/2005/8/layout/radial6"/>
    <dgm:cxn modelId="{38DACB37-1AA0-4F66-AF39-4DA459878025}" type="presOf" srcId="{35F7F484-0F10-4826-9CBD-A8781EB819EE}" destId="{A58DE99A-7CFF-4C20-9ACC-A75E04E9BF65}" srcOrd="0" destOrd="0" presId="urn:microsoft.com/office/officeart/2005/8/layout/radial6"/>
    <dgm:cxn modelId="{8F6C64B0-972D-4CAF-AF63-40DD8875F349}" srcId="{6A27C12D-457F-4434-A8B0-89F8A5CE6CCE}" destId="{F24E870C-3B9D-4BF3-8159-BCF0E01C3AB0}" srcOrd="1" destOrd="0" parTransId="{B38A3943-1EA7-427F-8EE5-D107BC5ED4C0}" sibTransId="{7B668870-1A05-4A67-B046-EE560AB28632}"/>
    <dgm:cxn modelId="{D2A87116-3F61-42AB-B1B9-654A5259A908}" type="presOf" srcId="{194D860D-46A9-4296-9BCD-65885CE0E965}" destId="{CF9D0379-B388-40B7-B08A-E3EDCCD5B282}" srcOrd="0" destOrd="0" presId="urn:microsoft.com/office/officeart/2005/8/layout/radial6"/>
    <dgm:cxn modelId="{585C7648-3605-44FD-B609-65C3DF507DBD}" type="presOf" srcId="{A71F4C4C-D85A-44F4-813E-DA922E88074A}" destId="{F92E24E8-EE73-4D1F-9625-FC532EC2338F}" srcOrd="0" destOrd="0" presId="urn:microsoft.com/office/officeart/2005/8/layout/radial6"/>
    <dgm:cxn modelId="{0EEA8A2F-05C8-4EEF-AC94-D803BDC57B24}" type="presOf" srcId="{D4CA4CB2-5900-46B4-825E-65AA2978E3FC}" destId="{58D46205-5A82-4406-91DF-9E35A1A89EBD}" srcOrd="0" destOrd="0" presId="urn:microsoft.com/office/officeart/2005/8/layout/radial6"/>
    <dgm:cxn modelId="{FF65CB6F-C6A3-43DA-9BCE-CFFE709B703C}" type="presOf" srcId="{CDA8EC35-D4BE-491B-9ED0-73CA26FF4633}" destId="{1A84425D-D902-4480-AF7C-B7C2A5EE9E7D}" srcOrd="0" destOrd="0" presId="urn:microsoft.com/office/officeart/2005/8/layout/radial6"/>
    <dgm:cxn modelId="{931D869D-3F8B-4345-B455-CA4038D0DC63}" srcId="{6A27C12D-457F-4434-A8B0-89F8A5CE6CCE}" destId="{194D860D-46A9-4296-9BCD-65885CE0E965}" srcOrd="5" destOrd="0" parTransId="{7F9D2184-5A11-4A13-9C5E-1339C8F39E8F}" sibTransId="{D4CA4CB2-5900-46B4-825E-65AA2978E3FC}"/>
    <dgm:cxn modelId="{AB8D6A75-6D06-4DC1-96AA-16F89B090971}" srcId="{6A27C12D-457F-4434-A8B0-89F8A5CE6CCE}" destId="{CDA8EC35-D4BE-491B-9ED0-73CA26FF4633}" srcOrd="3" destOrd="0" parTransId="{95F0D464-88C3-47CD-937F-90C7051E561B}" sibTransId="{9130D7CE-B6E5-4AC4-A8CB-04068EB417C8}"/>
    <dgm:cxn modelId="{EE8AAFD8-E2B3-40EF-9755-3688236F3332}" srcId="{6A27C12D-457F-4434-A8B0-89F8A5CE6CCE}" destId="{4857A244-36DF-49E1-B260-71947C6B70B3}" srcOrd="2" destOrd="0" parTransId="{F2DE96E2-5692-4AD1-9C1E-7C13A6F059AE}" sibTransId="{38E18A79-9D93-4AB3-9984-7E867BC6B166}"/>
    <dgm:cxn modelId="{A6826557-F801-4081-8ECE-1B3FA63F5AB7}" type="presOf" srcId="{7B668870-1A05-4A67-B046-EE560AB28632}" destId="{6F1F72F3-31E8-4578-ABBE-4831620FC948}" srcOrd="0" destOrd="0" presId="urn:microsoft.com/office/officeart/2005/8/layout/radial6"/>
    <dgm:cxn modelId="{0F58468B-557F-46E3-B98A-F8AF8238CBE2}" type="presOf" srcId="{6A27C12D-457F-4434-A8B0-89F8A5CE6CCE}" destId="{3C3C33B4-0A34-46A5-9923-EE50326E0A4A}" srcOrd="0" destOrd="0" presId="urn:microsoft.com/office/officeart/2005/8/layout/radial6"/>
    <dgm:cxn modelId="{23D28963-1812-4F78-97B1-616C172B4547}" type="presParOf" srcId="{A58DE99A-7CFF-4C20-9ACC-A75E04E9BF65}" destId="{3C3C33B4-0A34-46A5-9923-EE50326E0A4A}" srcOrd="0" destOrd="0" presId="urn:microsoft.com/office/officeart/2005/8/layout/radial6"/>
    <dgm:cxn modelId="{7D875F4F-6B56-45D9-BDE0-AAFA70E116A3}" type="presParOf" srcId="{A58DE99A-7CFF-4C20-9ACC-A75E04E9BF65}" destId="{F92E24E8-EE73-4D1F-9625-FC532EC2338F}" srcOrd="1" destOrd="0" presId="urn:microsoft.com/office/officeart/2005/8/layout/radial6"/>
    <dgm:cxn modelId="{C48B8E95-FF4B-4A97-915A-70F0FD3FC6EB}" type="presParOf" srcId="{A58DE99A-7CFF-4C20-9ACC-A75E04E9BF65}" destId="{CAAD1E59-DF8C-4258-8BC2-DBE443A32779}" srcOrd="2" destOrd="0" presId="urn:microsoft.com/office/officeart/2005/8/layout/radial6"/>
    <dgm:cxn modelId="{355CA6D3-7368-457A-B9F7-3DCBF54FE455}" type="presParOf" srcId="{A58DE99A-7CFF-4C20-9ACC-A75E04E9BF65}" destId="{00C1C2A8-35ED-42A9-9777-DF3E17D3C577}" srcOrd="3" destOrd="0" presId="urn:microsoft.com/office/officeart/2005/8/layout/radial6"/>
    <dgm:cxn modelId="{94792067-7FC4-429F-8E98-5137D7001152}" type="presParOf" srcId="{A58DE99A-7CFF-4C20-9ACC-A75E04E9BF65}" destId="{183CA6FC-DD16-4D5D-8B99-62914D3F9A32}" srcOrd="4" destOrd="0" presId="urn:microsoft.com/office/officeart/2005/8/layout/radial6"/>
    <dgm:cxn modelId="{0EADB3F2-92BD-4499-9017-9692EEC90C4F}" type="presParOf" srcId="{A58DE99A-7CFF-4C20-9ACC-A75E04E9BF65}" destId="{47FB786F-D84C-4EBF-919B-2D8AEFCC22E9}" srcOrd="5" destOrd="0" presId="urn:microsoft.com/office/officeart/2005/8/layout/radial6"/>
    <dgm:cxn modelId="{0602E399-13F2-4DD0-92C3-42540B673DEF}" type="presParOf" srcId="{A58DE99A-7CFF-4C20-9ACC-A75E04E9BF65}" destId="{6F1F72F3-31E8-4578-ABBE-4831620FC948}" srcOrd="6" destOrd="0" presId="urn:microsoft.com/office/officeart/2005/8/layout/radial6"/>
    <dgm:cxn modelId="{824747EF-89CD-4A00-9F64-58AC6389676A}" type="presParOf" srcId="{A58DE99A-7CFF-4C20-9ACC-A75E04E9BF65}" destId="{2A9ED78F-BF06-47E4-8E64-712D3CC10ECE}" srcOrd="7" destOrd="0" presId="urn:microsoft.com/office/officeart/2005/8/layout/radial6"/>
    <dgm:cxn modelId="{CB4F2585-53BB-403A-A074-F54EEAD7C6F8}" type="presParOf" srcId="{A58DE99A-7CFF-4C20-9ACC-A75E04E9BF65}" destId="{2D481578-97C4-4D9F-B8AA-2281BDBB412A}" srcOrd="8" destOrd="0" presId="urn:microsoft.com/office/officeart/2005/8/layout/radial6"/>
    <dgm:cxn modelId="{A7B61DFB-1D37-4379-8839-D8829A9CD2BC}" type="presParOf" srcId="{A58DE99A-7CFF-4C20-9ACC-A75E04E9BF65}" destId="{ACB00D2F-9A37-4370-8D21-B03F2E727C05}" srcOrd="9" destOrd="0" presId="urn:microsoft.com/office/officeart/2005/8/layout/radial6"/>
    <dgm:cxn modelId="{5CD9B1EE-AB7F-4334-B677-8CF6C8D2EDCA}" type="presParOf" srcId="{A58DE99A-7CFF-4C20-9ACC-A75E04E9BF65}" destId="{1A84425D-D902-4480-AF7C-B7C2A5EE9E7D}" srcOrd="10" destOrd="0" presId="urn:microsoft.com/office/officeart/2005/8/layout/radial6"/>
    <dgm:cxn modelId="{86689004-A6D1-4C5F-A9F1-613C46AA87C8}" type="presParOf" srcId="{A58DE99A-7CFF-4C20-9ACC-A75E04E9BF65}" destId="{519C8181-D545-4E39-BAC0-DA1DC4DF2DA7}" srcOrd="11" destOrd="0" presId="urn:microsoft.com/office/officeart/2005/8/layout/radial6"/>
    <dgm:cxn modelId="{07D1E858-C94D-493D-8B5A-BBF17058248D}" type="presParOf" srcId="{A58DE99A-7CFF-4C20-9ACC-A75E04E9BF65}" destId="{D90E5AA5-8D24-4BC6-BF1F-9E75DB017819}" srcOrd="12" destOrd="0" presId="urn:microsoft.com/office/officeart/2005/8/layout/radial6"/>
    <dgm:cxn modelId="{027C6C72-8626-40BE-BA26-B15F9F59115D}" type="presParOf" srcId="{A58DE99A-7CFF-4C20-9ACC-A75E04E9BF65}" destId="{85C6DF1A-3681-4A3A-A2C6-706269EE1554}" srcOrd="13" destOrd="0" presId="urn:microsoft.com/office/officeart/2005/8/layout/radial6"/>
    <dgm:cxn modelId="{6E6B8DB8-6E40-4AE4-810D-727629184C4D}" type="presParOf" srcId="{A58DE99A-7CFF-4C20-9ACC-A75E04E9BF65}" destId="{44449D15-3B18-41C1-8D2C-9F7FA5A8A210}" srcOrd="14" destOrd="0" presId="urn:microsoft.com/office/officeart/2005/8/layout/radial6"/>
    <dgm:cxn modelId="{61BA5712-A4C0-4074-BB8E-2D35A0B23243}" type="presParOf" srcId="{A58DE99A-7CFF-4C20-9ACC-A75E04E9BF65}" destId="{B8BA3B94-E0F3-4A49-A878-1298ED25D2F4}" srcOrd="15" destOrd="0" presId="urn:microsoft.com/office/officeart/2005/8/layout/radial6"/>
    <dgm:cxn modelId="{D6C14333-1B3E-4FDA-BBD7-CCF737C46991}" type="presParOf" srcId="{A58DE99A-7CFF-4C20-9ACC-A75E04E9BF65}" destId="{CF9D0379-B388-40B7-B08A-E3EDCCD5B282}" srcOrd="16" destOrd="0" presId="urn:microsoft.com/office/officeart/2005/8/layout/radial6"/>
    <dgm:cxn modelId="{D75CCF3E-DB6A-49C1-8C68-A430870FA4FC}" type="presParOf" srcId="{A58DE99A-7CFF-4C20-9ACC-A75E04E9BF65}" destId="{47FE09C8-BF7A-45F1-A4F6-636A1259EDC0}" srcOrd="17" destOrd="0" presId="urn:microsoft.com/office/officeart/2005/8/layout/radial6"/>
    <dgm:cxn modelId="{9007EDFE-FD2E-4B0A-8C1A-C1B678AAB09F}" type="presParOf" srcId="{A58DE99A-7CFF-4C20-9ACC-A75E04E9BF65}" destId="{58D46205-5A82-4406-91DF-9E35A1A89EBD}"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8956FA-4FCB-4245-8D74-313CA21D31C2}" type="doc">
      <dgm:prSet loTypeId="urn:microsoft.com/office/officeart/2005/8/layout/radial5" loCatId="cycle" qsTypeId="urn:microsoft.com/office/officeart/2005/8/quickstyle/simple1" qsCatId="simple" csTypeId="urn:microsoft.com/office/officeart/2005/8/colors/accent1_2" csCatId="accent1" phldr="1"/>
      <dgm:spPr/>
      <dgm:t>
        <a:bodyPr/>
        <a:lstStyle/>
        <a:p>
          <a:pPr rtl="1"/>
          <a:endParaRPr lang="fa-IR"/>
        </a:p>
      </dgm:t>
    </dgm:pt>
    <dgm:pt modelId="{E01D9430-4207-45C5-97A2-49F6F0886A3A}">
      <dgm:prSet phldrT="[Text]"/>
      <dgm:spPr/>
      <dgm:t>
        <a:bodyPr/>
        <a:lstStyle/>
        <a:p>
          <a:pPr rtl="1"/>
          <a:r>
            <a:rPr lang="fa-IR" dirty="0" smtClean="0">
              <a:cs typeface="B Zar" pitchFamily="2" charset="-78"/>
            </a:rPr>
            <a:t>انتخاب</a:t>
          </a:r>
          <a:endParaRPr lang="fa-IR" dirty="0">
            <a:cs typeface="B Zar" pitchFamily="2" charset="-78"/>
          </a:endParaRPr>
        </a:p>
      </dgm:t>
    </dgm:pt>
    <dgm:pt modelId="{5A6DEC47-5FAB-45CA-B7B4-3BB8B6184D2C}" type="parTrans" cxnId="{435F68C1-4690-4AFF-872B-31F1589D71CF}">
      <dgm:prSet/>
      <dgm:spPr/>
      <dgm:t>
        <a:bodyPr/>
        <a:lstStyle/>
        <a:p>
          <a:pPr rtl="1"/>
          <a:endParaRPr lang="fa-IR"/>
        </a:p>
      </dgm:t>
    </dgm:pt>
    <dgm:pt modelId="{8CFD2E81-3090-4196-B97A-D0982A776076}" type="sibTrans" cxnId="{435F68C1-4690-4AFF-872B-31F1589D71CF}">
      <dgm:prSet/>
      <dgm:spPr/>
      <dgm:t>
        <a:bodyPr/>
        <a:lstStyle/>
        <a:p>
          <a:pPr rtl="1"/>
          <a:endParaRPr lang="fa-IR"/>
        </a:p>
      </dgm:t>
    </dgm:pt>
    <dgm:pt modelId="{2816C3F7-F3F1-4286-8523-71C41E896458}">
      <dgm:prSet phldrT="[Text]"/>
      <dgm:spPr/>
      <dgm:t>
        <a:bodyPr/>
        <a:lstStyle/>
        <a:p>
          <a:pPr rtl="1"/>
          <a:r>
            <a:rPr lang="fa-IR" dirty="0" smtClean="0">
              <a:cs typeface="B Zar" pitchFamily="2" charset="-78"/>
            </a:rPr>
            <a:t>تضاد </a:t>
          </a:r>
          <a:endParaRPr lang="fa-IR" dirty="0">
            <a:cs typeface="B Zar" pitchFamily="2" charset="-78"/>
          </a:endParaRPr>
        </a:p>
      </dgm:t>
    </dgm:pt>
    <dgm:pt modelId="{6786F88F-7E74-4359-96A9-ADAAC1E2F9B2}" type="parTrans" cxnId="{478170DA-3A7A-4FD8-97D7-D2E69FAAF222}">
      <dgm:prSet/>
      <dgm:spPr/>
      <dgm:t>
        <a:bodyPr/>
        <a:lstStyle/>
        <a:p>
          <a:pPr rtl="1"/>
          <a:endParaRPr lang="fa-IR"/>
        </a:p>
      </dgm:t>
    </dgm:pt>
    <dgm:pt modelId="{FE5691FF-9246-4AC9-B83F-68EF30F772A7}" type="sibTrans" cxnId="{478170DA-3A7A-4FD8-97D7-D2E69FAAF222}">
      <dgm:prSet/>
      <dgm:spPr/>
      <dgm:t>
        <a:bodyPr/>
        <a:lstStyle/>
        <a:p>
          <a:pPr rtl="1"/>
          <a:endParaRPr lang="fa-IR"/>
        </a:p>
      </dgm:t>
    </dgm:pt>
    <dgm:pt modelId="{CD4B869A-46F5-4544-966E-2E36449832E3}">
      <dgm:prSet phldrT="[Text]"/>
      <dgm:spPr/>
      <dgm:t>
        <a:bodyPr/>
        <a:lstStyle/>
        <a:p>
          <a:pPr rtl="1"/>
          <a:r>
            <a:rPr lang="fa-IR" dirty="0" smtClean="0">
              <a:cs typeface="B Zar" pitchFamily="2" charset="-78"/>
            </a:rPr>
            <a:t>موقعیت اجتماعی</a:t>
          </a:r>
          <a:endParaRPr lang="fa-IR" dirty="0">
            <a:cs typeface="B Zar" pitchFamily="2" charset="-78"/>
          </a:endParaRPr>
        </a:p>
      </dgm:t>
    </dgm:pt>
    <dgm:pt modelId="{E0EAC931-AB42-4EBA-879B-EB043A0B8EB3}" type="parTrans" cxnId="{CF442330-7E59-4A4D-B61D-5ABD11A6156D}">
      <dgm:prSet/>
      <dgm:spPr/>
      <dgm:t>
        <a:bodyPr/>
        <a:lstStyle/>
        <a:p>
          <a:pPr rtl="1"/>
          <a:endParaRPr lang="fa-IR"/>
        </a:p>
      </dgm:t>
    </dgm:pt>
    <dgm:pt modelId="{93FB7E5D-EF38-4A71-B5A7-64DC883F41C5}" type="sibTrans" cxnId="{CF442330-7E59-4A4D-B61D-5ABD11A6156D}">
      <dgm:prSet/>
      <dgm:spPr/>
      <dgm:t>
        <a:bodyPr/>
        <a:lstStyle/>
        <a:p>
          <a:pPr rtl="1"/>
          <a:endParaRPr lang="fa-IR"/>
        </a:p>
      </dgm:t>
    </dgm:pt>
    <dgm:pt modelId="{BBB15557-8DD4-4331-BC5D-204026EE314C}">
      <dgm:prSet phldrT="[Text]"/>
      <dgm:spPr/>
      <dgm:t>
        <a:bodyPr/>
        <a:lstStyle/>
        <a:p>
          <a:pPr rtl="1"/>
          <a:r>
            <a:rPr lang="fa-IR" dirty="0" smtClean="0"/>
            <a:t>ابهام </a:t>
          </a:r>
          <a:endParaRPr lang="fa-IR" dirty="0"/>
        </a:p>
      </dgm:t>
    </dgm:pt>
    <dgm:pt modelId="{5474F0FF-F5A2-4367-8AF4-9FF19C6BF160}" type="parTrans" cxnId="{5E4C8FBB-C153-444A-8AD1-9895C1FF0C79}">
      <dgm:prSet/>
      <dgm:spPr/>
      <dgm:t>
        <a:bodyPr/>
        <a:lstStyle/>
        <a:p>
          <a:pPr rtl="1"/>
          <a:endParaRPr lang="fa-IR"/>
        </a:p>
      </dgm:t>
    </dgm:pt>
    <dgm:pt modelId="{B164DD04-E792-417F-B31D-E175CA9FE119}" type="sibTrans" cxnId="{5E4C8FBB-C153-444A-8AD1-9895C1FF0C79}">
      <dgm:prSet/>
      <dgm:spPr/>
      <dgm:t>
        <a:bodyPr/>
        <a:lstStyle/>
        <a:p>
          <a:pPr rtl="1"/>
          <a:endParaRPr lang="fa-IR"/>
        </a:p>
      </dgm:t>
    </dgm:pt>
    <dgm:pt modelId="{698DD253-A4F2-4193-9113-749848C228E0}">
      <dgm:prSet phldrT="[Text]"/>
      <dgm:spPr/>
      <dgm:t>
        <a:bodyPr/>
        <a:lstStyle/>
        <a:p>
          <a:pPr rtl="1"/>
          <a:r>
            <a:rPr lang="fa-IR" dirty="0" smtClean="0">
              <a:cs typeface="B Zar" pitchFamily="2" charset="-78"/>
            </a:rPr>
            <a:t>حرکت</a:t>
          </a:r>
        </a:p>
      </dgm:t>
    </dgm:pt>
    <dgm:pt modelId="{7A5079F0-708F-49CE-8E09-87052D5C71A4}" type="parTrans" cxnId="{EBD98075-39E5-43AA-BC87-8F95C83E505E}">
      <dgm:prSet/>
      <dgm:spPr/>
      <dgm:t>
        <a:bodyPr/>
        <a:lstStyle/>
        <a:p>
          <a:pPr rtl="1"/>
          <a:endParaRPr lang="fa-IR"/>
        </a:p>
      </dgm:t>
    </dgm:pt>
    <dgm:pt modelId="{01C1E4DE-28E2-4984-9CAC-CB77D5E4D526}" type="sibTrans" cxnId="{EBD98075-39E5-43AA-BC87-8F95C83E505E}">
      <dgm:prSet/>
      <dgm:spPr/>
      <dgm:t>
        <a:bodyPr/>
        <a:lstStyle/>
        <a:p>
          <a:pPr rtl="1"/>
          <a:endParaRPr lang="fa-IR"/>
        </a:p>
      </dgm:t>
    </dgm:pt>
    <dgm:pt modelId="{91E70582-C0A0-4C22-A5D2-8960298E5D22}">
      <dgm:prSet phldrT="[Text]"/>
      <dgm:spPr/>
      <dgm:t>
        <a:bodyPr/>
        <a:lstStyle/>
        <a:p>
          <a:pPr rtl="1"/>
          <a:r>
            <a:rPr lang="fa-IR" dirty="0" smtClean="0">
              <a:cs typeface="B Zar" pitchFamily="2" charset="-78"/>
            </a:rPr>
            <a:t>شدت </a:t>
          </a:r>
          <a:endParaRPr lang="fa-IR" dirty="0">
            <a:cs typeface="B Zar" pitchFamily="2" charset="-78"/>
          </a:endParaRPr>
        </a:p>
      </dgm:t>
    </dgm:pt>
    <dgm:pt modelId="{CCD0D0F5-4C75-4EE1-9327-38646E355C4A}" type="parTrans" cxnId="{55A6C11A-1F1D-4032-A8DA-8C5C2AD48990}">
      <dgm:prSet/>
      <dgm:spPr/>
      <dgm:t>
        <a:bodyPr/>
        <a:lstStyle/>
        <a:p>
          <a:pPr rtl="1"/>
          <a:endParaRPr lang="fa-IR"/>
        </a:p>
      </dgm:t>
    </dgm:pt>
    <dgm:pt modelId="{0F93ABFB-4983-41A6-940F-8F11BD50BC49}" type="sibTrans" cxnId="{55A6C11A-1F1D-4032-A8DA-8C5C2AD48990}">
      <dgm:prSet/>
      <dgm:spPr/>
      <dgm:t>
        <a:bodyPr/>
        <a:lstStyle/>
        <a:p>
          <a:pPr rtl="1"/>
          <a:endParaRPr lang="fa-IR"/>
        </a:p>
      </dgm:t>
    </dgm:pt>
    <dgm:pt modelId="{64974A03-8A17-4D24-93E1-9C448885C604}">
      <dgm:prSet phldrT="[Text]"/>
      <dgm:spPr/>
      <dgm:t>
        <a:bodyPr/>
        <a:lstStyle/>
        <a:p>
          <a:pPr rtl="1"/>
          <a:r>
            <a:rPr lang="fa-IR" dirty="0" smtClean="0">
              <a:cs typeface="B Zar" pitchFamily="2" charset="-78"/>
            </a:rPr>
            <a:t>اندازه </a:t>
          </a:r>
          <a:endParaRPr lang="fa-IR" dirty="0">
            <a:cs typeface="B Zar" pitchFamily="2" charset="-78"/>
          </a:endParaRPr>
        </a:p>
      </dgm:t>
    </dgm:pt>
    <dgm:pt modelId="{D46430AF-9A38-4D84-80CC-3407231DDD6E}" type="parTrans" cxnId="{C578CB92-F7BC-410F-B8DB-52A184347FF4}">
      <dgm:prSet/>
      <dgm:spPr/>
      <dgm:t>
        <a:bodyPr/>
        <a:lstStyle/>
        <a:p>
          <a:pPr rtl="1"/>
          <a:endParaRPr lang="fa-IR"/>
        </a:p>
      </dgm:t>
    </dgm:pt>
    <dgm:pt modelId="{A204BC8A-F749-4FF2-9169-69540F319F7D}" type="sibTrans" cxnId="{C578CB92-F7BC-410F-B8DB-52A184347FF4}">
      <dgm:prSet/>
      <dgm:spPr/>
      <dgm:t>
        <a:bodyPr/>
        <a:lstStyle/>
        <a:p>
          <a:pPr rtl="1"/>
          <a:endParaRPr lang="fa-IR"/>
        </a:p>
      </dgm:t>
    </dgm:pt>
    <dgm:pt modelId="{2AE8AA63-3E67-43DF-9057-DC0FE5B4B5A8}">
      <dgm:prSet phldrT="[Text]"/>
      <dgm:spPr/>
      <dgm:t>
        <a:bodyPr/>
        <a:lstStyle/>
        <a:p>
          <a:pPr rtl="1"/>
          <a:r>
            <a:rPr lang="fa-IR" dirty="0" smtClean="0">
              <a:cs typeface="B Zar" pitchFamily="2" charset="-78"/>
            </a:rPr>
            <a:t>تازگی</a:t>
          </a:r>
        </a:p>
      </dgm:t>
    </dgm:pt>
    <dgm:pt modelId="{6C86B5C6-9851-44BC-AF26-D12D87464FD3}" type="parTrans" cxnId="{9A01EAE8-BF86-47F5-BA6F-A0C0D643F775}">
      <dgm:prSet/>
      <dgm:spPr/>
      <dgm:t>
        <a:bodyPr/>
        <a:lstStyle/>
        <a:p>
          <a:pPr rtl="1"/>
          <a:endParaRPr lang="fa-IR"/>
        </a:p>
      </dgm:t>
    </dgm:pt>
    <dgm:pt modelId="{6A759F06-BE96-4B31-8478-6A500D31E23D}" type="sibTrans" cxnId="{9A01EAE8-BF86-47F5-BA6F-A0C0D643F775}">
      <dgm:prSet/>
      <dgm:spPr/>
      <dgm:t>
        <a:bodyPr/>
        <a:lstStyle/>
        <a:p>
          <a:pPr rtl="1"/>
          <a:endParaRPr lang="fa-IR"/>
        </a:p>
      </dgm:t>
    </dgm:pt>
    <dgm:pt modelId="{7FC409BF-4736-424B-9DD7-326FC4254199}" type="pres">
      <dgm:prSet presAssocID="{E08956FA-4FCB-4245-8D74-313CA21D31C2}" presName="Name0" presStyleCnt="0">
        <dgm:presLayoutVars>
          <dgm:chMax val="1"/>
          <dgm:dir/>
          <dgm:animLvl val="ctr"/>
          <dgm:resizeHandles val="exact"/>
        </dgm:presLayoutVars>
      </dgm:prSet>
      <dgm:spPr/>
      <dgm:t>
        <a:bodyPr/>
        <a:lstStyle/>
        <a:p>
          <a:pPr rtl="1"/>
          <a:endParaRPr lang="fa-IR"/>
        </a:p>
      </dgm:t>
    </dgm:pt>
    <dgm:pt modelId="{84093E12-2D15-4B79-9C28-A6B2B18C597B}" type="pres">
      <dgm:prSet presAssocID="{E01D9430-4207-45C5-97A2-49F6F0886A3A}" presName="centerShape" presStyleLbl="node0" presStyleIdx="0" presStyleCnt="1"/>
      <dgm:spPr/>
      <dgm:t>
        <a:bodyPr/>
        <a:lstStyle/>
        <a:p>
          <a:pPr rtl="1"/>
          <a:endParaRPr lang="fa-IR"/>
        </a:p>
      </dgm:t>
    </dgm:pt>
    <dgm:pt modelId="{56112A6C-49BF-43FC-A9C4-E711332C8460}" type="pres">
      <dgm:prSet presAssocID="{6786F88F-7E74-4359-96A9-ADAAC1E2F9B2}" presName="parTrans" presStyleLbl="sibTrans2D1" presStyleIdx="0" presStyleCnt="7"/>
      <dgm:spPr/>
      <dgm:t>
        <a:bodyPr/>
        <a:lstStyle/>
        <a:p>
          <a:pPr rtl="1"/>
          <a:endParaRPr lang="fa-IR"/>
        </a:p>
      </dgm:t>
    </dgm:pt>
    <dgm:pt modelId="{D4FA6C7D-885A-4A0F-9230-082A2E7BDBDA}" type="pres">
      <dgm:prSet presAssocID="{6786F88F-7E74-4359-96A9-ADAAC1E2F9B2}" presName="connectorText" presStyleLbl="sibTrans2D1" presStyleIdx="0" presStyleCnt="7"/>
      <dgm:spPr/>
      <dgm:t>
        <a:bodyPr/>
        <a:lstStyle/>
        <a:p>
          <a:pPr rtl="1"/>
          <a:endParaRPr lang="fa-IR"/>
        </a:p>
      </dgm:t>
    </dgm:pt>
    <dgm:pt modelId="{301E7638-EB6D-4BEA-BF50-8894019E4653}" type="pres">
      <dgm:prSet presAssocID="{2816C3F7-F3F1-4286-8523-71C41E896458}" presName="node" presStyleLbl="node1" presStyleIdx="0" presStyleCnt="7">
        <dgm:presLayoutVars>
          <dgm:bulletEnabled val="1"/>
        </dgm:presLayoutVars>
      </dgm:prSet>
      <dgm:spPr/>
      <dgm:t>
        <a:bodyPr/>
        <a:lstStyle/>
        <a:p>
          <a:pPr rtl="1"/>
          <a:endParaRPr lang="fa-IR"/>
        </a:p>
      </dgm:t>
    </dgm:pt>
    <dgm:pt modelId="{D4EF551A-A3CB-46BC-8628-AE4AA2C2F706}" type="pres">
      <dgm:prSet presAssocID="{D46430AF-9A38-4D84-80CC-3407231DDD6E}" presName="parTrans" presStyleLbl="sibTrans2D1" presStyleIdx="1" presStyleCnt="7"/>
      <dgm:spPr/>
      <dgm:t>
        <a:bodyPr/>
        <a:lstStyle/>
        <a:p>
          <a:pPr rtl="1"/>
          <a:endParaRPr lang="fa-IR"/>
        </a:p>
      </dgm:t>
    </dgm:pt>
    <dgm:pt modelId="{B175DA42-C693-483C-8718-D37F4282E905}" type="pres">
      <dgm:prSet presAssocID="{D46430AF-9A38-4D84-80CC-3407231DDD6E}" presName="connectorText" presStyleLbl="sibTrans2D1" presStyleIdx="1" presStyleCnt="7"/>
      <dgm:spPr/>
      <dgm:t>
        <a:bodyPr/>
        <a:lstStyle/>
        <a:p>
          <a:pPr rtl="1"/>
          <a:endParaRPr lang="fa-IR"/>
        </a:p>
      </dgm:t>
    </dgm:pt>
    <dgm:pt modelId="{96721D1C-7686-4EDF-AF33-17EFD40498C8}" type="pres">
      <dgm:prSet presAssocID="{64974A03-8A17-4D24-93E1-9C448885C604}" presName="node" presStyleLbl="node1" presStyleIdx="1" presStyleCnt="7">
        <dgm:presLayoutVars>
          <dgm:bulletEnabled val="1"/>
        </dgm:presLayoutVars>
      </dgm:prSet>
      <dgm:spPr/>
      <dgm:t>
        <a:bodyPr/>
        <a:lstStyle/>
        <a:p>
          <a:pPr rtl="1"/>
          <a:endParaRPr lang="fa-IR"/>
        </a:p>
      </dgm:t>
    </dgm:pt>
    <dgm:pt modelId="{200A6521-D2D1-4476-9B55-021F73BF9C97}" type="pres">
      <dgm:prSet presAssocID="{CCD0D0F5-4C75-4EE1-9327-38646E355C4A}" presName="parTrans" presStyleLbl="sibTrans2D1" presStyleIdx="2" presStyleCnt="7"/>
      <dgm:spPr/>
      <dgm:t>
        <a:bodyPr/>
        <a:lstStyle/>
        <a:p>
          <a:pPr rtl="1"/>
          <a:endParaRPr lang="fa-IR"/>
        </a:p>
      </dgm:t>
    </dgm:pt>
    <dgm:pt modelId="{B10AB2AD-4901-43FF-8536-F85B02E43022}" type="pres">
      <dgm:prSet presAssocID="{CCD0D0F5-4C75-4EE1-9327-38646E355C4A}" presName="connectorText" presStyleLbl="sibTrans2D1" presStyleIdx="2" presStyleCnt="7"/>
      <dgm:spPr/>
      <dgm:t>
        <a:bodyPr/>
        <a:lstStyle/>
        <a:p>
          <a:pPr rtl="1"/>
          <a:endParaRPr lang="fa-IR"/>
        </a:p>
      </dgm:t>
    </dgm:pt>
    <dgm:pt modelId="{AB6A40E6-8A6B-41EC-A472-329F10184DE4}" type="pres">
      <dgm:prSet presAssocID="{91E70582-C0A0-4C22-A5D2-8960298E5D22}" presName="node" presStyleLbl="node1" presStyleIdx="2" presStyleCnt="7">
        <dgm:presLayoutVars>
          <dgm:bulletEnabled val="1"/>
        </dgm:presLayoutVars>
      </dgm:prSet>
      <dgm:spPr/>
      <dgm:t>
        <a:bodyPr/>
        <a:lstStyle/>
        <a:p>
          <a:pPr rtl="1"/>
          <a:endParaRPr lang="fa-IR"/>
        </a:p>
      </dgm:t>
    </dgm:pt>
    <dgm:pt modelId="{149C3041-772C-4055-8050-00839308E3C7}" type="pres">
      <dgm:prSet presAssocID="{E0EAC931-AB42-4EBA-879B-EB043A0B8EB3}" presName="parTrans" presStyleLbl="sibTrans2D1" presStyleIdx="3" presStyleCnt="7"/>
      <dgm:spPr/>
      <dgm:t>
        <a:bodyPr/>
        <a:lstStyle/>
        <a:p>
          <a:pPr rtl="1"/>
          <a:endParaRPr lang="fa-IR"/>
        </a:p>
      </dgm:t>
    </dgm:pt>
    <dgm:pt modelId="{8F13F949-5373-465B-8BBB-E7FA2F7AEDFB}" type="pres">
      <dgm:prSet presAssocID="{E0EAC931-AB42-4EBA-879B-EB043A0B8EB3}" presName="connectorText" presStyleLbl="sibTrans2D1" presStyleIdx="3" presStyleCnt="7"/>
      <dgm:spPr/>
      <dgm:t>
        <a:bodyPr/>
        <a:lstStyle/>
        <a:p>
          <a:pPr rtl="1"/>
          <a:endParaRPr lang="fa-IR"/>
        </a:p>
      </dgm:t>
    </dgm:pt>
    <dgm:pt modelId="{305CE57E-11E7-417C-8229-AF1B08430534}" type="pres">
      <dgm:prSet presAssocID="{CD4B869A-46F5-4544-966E-2E36449832E3}" presName="node" presStyleLbl="node1" presStyleIdx="3" presStyleCnt="7">
        <dgm:presLayoutVars>
          <dgm:bulletEnabled val="1"/>
        </dgm:presLayoutVars>
      </dgm:prSet>
      <dgm:spPr/>
      <dgm:t>
        <a:bodyPr/>
        <a:lstStyle/>
        <a:p>
          <a:pPr rtl="1"/>
          <a:endParaRPr lang="fa-IR"/>
        </a:p>
      </dgm:t>
    </dgm:pt>
    <dgm:pt modelId="{E227A2C3-E8CC-4356-96A1-F7F77EE1A072}" type="pres">
      <dgm:prSet presAssocID="{5474F0FF-F5A2-4367-8AF4-9FF19C6BF160}" presName="parTrans" presStyleLbl="sibTrans2D1" presStyleIdx="4" presStyleCnt="7"/>
      <dgm:spPr/>
      <dgm:t>
        <a:bodyPr/>
        <a:lstStyle/>
        <a:p>
          <a:pPr rtl="1"/>
          <a:endParaRPr lang="fa-IR"/>
        </a:p>
      </dgm:t>
    </dgm:pt>
    <dgm:pt modelId="{BCAD76E3-F550-40B0-897F-CD0B68381F5F}" type="pres">
      <dgm:prSet presAssocID="{5474F0FF-F5A2-4367-8AF4-9FF19C6BF160}" presName="connectorText" presStyleLbl="sibTrans2D1" presStyleIdx="4" presStyleCnt="7"/>
      <dgm:spPr/>
      <dgm:t>
        <a:bodyPr/>
        <a:lstStyle/>
        <a:p>
          <a:pPr rtl="1"/>
          <a:endParaRPr lang="fa-IR"/>
        </a:p>
      </dgm:t>
    </dgm:pt>
    <dgm:pt modelId="{2C79BD2F-CDBF-49E2-A631-D1CBC7CCC9FF}" type="pres">
      <dgm:prSet presAssocID="{BBB15557-8DD4-4331-BC5D-204026EE314C}" presName="node" presStyleLbl="node1" presStyleIdx="4" presStyleCnt="7">
        <dgm:presLayoutVars>
          <dgm:bulletEnabled val="1"/>
        </dgm:presLayoutVars>
      </dgm:prSet>
      <dgm:spPr/>
      <dgm:t>
        <a:bodyPr/>
        <a:lstStyle/>
        <a:p>
          <a:pPr rtl="1"/>
          <a:endParaRPr lang="fa-IR"/>
        </a:p>
      </dgm:t>
    </dgm:pt>
    <dgm:pt modelId="{0F6B772F-0AE7-492E-BAE5-D37C1E01C8BF}" type="pres">
      <dgm:prSet presAssocID="{7A5079F0-708F-49CE-8E09-87052D5C71A4}" presName="parTrans" presStyleLbl="sibTrans2D1" presStyleIdx="5" presStyleCnt="7"/>
      <dgm:spPr/>
      <dgm:t>
        <a:bodyPr/>
        <a:lstStyle/>
        <a:p>
          <a:pPr rtl="1"/>
          <a:endParaRPr lang="fa-IR"/>
        </a:p>
      </dgm:t>
    </dgm:pt>
    <dgm:pt modelId="{14109E7D-FEF9-49E1-9897-F027CFC8F211}" type="pres">
      <dgm:prSet presAssocID="{7A5079F0-708F-49CE-8E09-87052D5C71A4}" presName="connectorText" presStyleLbl="sibTrans2D1" presStyleIdx="5" presStyleCnt="7"/>
      <dgm:spPr/>
      <dgm:t>
        <a:bodyPr/>
        <a:lstStyle/>
        <a:p>
          <a:pPr rtl="1"/>
          <a:endParaRPr lang="fa-IR"/>
        </a:p>
      </dgm:t>
    </dgm:pt>
    <dgm:pt modelId="{6C50B647-E86A-4D49-A5F5-C083BD0E53B3}" type="pres">
      <dgm:prSet presAssocID="{698DD253-A4F2-4193-9113-749848C228E0}" presName="node" presStyleLbl="node1" presStyleIdx="5" presStyleCnt="7">
        <dgm:presLayoutVars>
          <dgm:bulletEnabled val="1"/>
        </dgm:presLayoutVars>
      </dgm:prSet>
      <dgm:spPr/>
      <dgm:t>
        <a:bodyPr/>
        <a:lstStyle/>
        <a:p>
          <a:pPr rtl="1"/>
          <a:endParaRPr lang="fa-IR"/>
        </a:p>
      </dgm:t>
    </dgm:pt>
    <dgm:pt modelId="{3798E893-01EC-4D95-94D0-F68D501DAE7D}" type="pres">
      <dgm:prSet presAssocID="{6C86B5C6-9851-44BC-AF26-D12D87464FD3}" presName="parTrans" presStyleLbl="sibTrans2D1" presStyleIdx="6" presStyleCnt="7"/>
      <dgm:spPr/>
      <dgm:t>
        <a:bodyPr/>
        <a:lstStyle/>
        <a:p>
          <a:pPr rtl="1"/>
          <a:endParaRPr lang="fa-IR"/>
        </a:p>
      </dgm:t>
    </dgm:pt>
    <dgm:pt modelId="{7AD7E80D-33F5-4630-ABC2-9335A32E48BB}" type="pres">
      <dgm:prSet presAssocID="{6C86B5C6-9851-44BC-AF26-D12D87464FD3}" presName="connectorText" presStyleLbl="sibTrans2D1" presStyleIdx="6" presStyleCnt="7"/>
      <dgm:spPr/>
      <dgm:t>
        <a:bodyPr/>
        <a:lstStyle/>
        <a:p>
          <a:pPr rtl="1"/>
          <a:endParaRPr lang="fa-IR"/>
        </a:p>
      </dgm:t>
    </dgm:pt>
    <dgm:pt modelId="{734B2D51-7C7C-4455-849C-F56433F9BD78}" type="pres">
      <dgm:prSet presAssocID="{2AE8AA63-3E67-43DF-9057-DC0FE5B4B5A8}" presName="node" presStyleLbl="node1" presStyleIdx="6" presStyleCnt="7">
        <dgm:presLayoutVars>
          <dgm:bulletEnabled val="1"/>
        </dgm:presLayoutVars>
      </dgm:prSet>
      <dgm:spPr/>
      <dgm:t>
        <a:bodyPr/>
        <a:lstStyle/>
        <a:p>
          <a:pPr rtl="1"/>
          <a:endParaRPr lang="fa-IR"/>
        </a:p>
      </dgm:t>
    </dgm:pt>
  </dgm:ptLst>
  <dgm:cxnLst>
    <dgm:cxn modelId="{C30D1F62-A141-466F-A263-237DCCE04412}" type="presOf" srcId="{5474F0FF-F5A2-4367-8AF4-9FF19C6BF160}" destId="{E227A2C3-E8CC-4356-96A1-F7F77EE1A072}" srcOrd="0" destOrd="0" presId="urn:microsoft.com/office/officeart/2005/8/layout/radial5"/>
    <dgm:cxn modelId="{C578CB92-F7BC-410F-B8DB-52A184347FF4}" srcId="{E01D9430-4207-45C5-97A2-49F6F0886A3A}" destId="{64974A03-8A17-4D24-93E1-9C448885C604}" srcOrd="1" destOrd="0" parTransId="{D46430AF-9A38-4D84-80CC-3407231DDD6E}" sibTransId="{A204BC8A-F749-4FF2-9169-69540F319F7D}"/>
    <dgm:cxn modelId="{B7008D50-C9B3-4AB9-A7A4-D89BE07BCB1C}" type="presOf" srcId="{6786F88F-7E74-4359-96A9-ADAAC1E2F9B2}" destId="{D4FA6C7D-885A-4A0F-9230-082A2E7BDBDA}" srcOrd="1" destOrd="0" presId="urn:microsoft.com/office/officeart/2005/8/layout/radial5"/>
    <dgm:cxn modelId="{42AE4048-21D2-4B5C-8E06-E123D303E693}" type="presOf" srcId="{7A5079F0-708F-49CE-8E09-87052D5C71A4}" destId="{14109E7D-FEF9-49E1-9897-F027CFC8F211}" srcOrd="1" destOrd="0" presId="urn:microsoft.com/office/officeart/2005/8/layout/radial5"/>
    <dgm:cxn modelId="{DE386B25-D67F-4B5C-B466-C00BBDFF402B}" type="presOf" srcId="{64974A03-8A17-4D24-93E1-9C448885C604}" destId="{96721D1C-7686-4EDF-AF33-17EFD40498C8}" srcOrd="0" destOrd="0" presId="urn:microsoft.com/office/officeart/2005/8/layout/radial5"/>
    <dgm:cxn modelId="{41F4791D-66F9-4284-9EE9-0B3C65EA1D42}" type="presOf" srcId="{E0EAC931-AB42-4EBA-879B-EB043A0B8EB3}" destId="{149C3041-772C-4055-8050-00839308E3C7}" srcOrd="0" destOrd="0" presId="urn:microsoft.com/office/officeart/2005/8/layout/radial5"/>
    <dgm:cxn modelId="{236DDA86-D901-40A9-95E6-6744FEE49435}" type="presOf" srcId="{E01D9430-4207-45C5-97A2-49F6F0886A3A}" destId="{84093E12-2D15-4B79-9C28-A6B2B18C597B}" srcOrd="0" destOrd="0" presId="urn:microsoft.com/office/officeart/2005/8/layout/radial5"/>
    <dgm:cxn modelId="{BE4D581F-4E8D-436E-8460-72CD1C129A56}" type="presOf" srcId="{CCD0D0F5-4C75-4EE1-9327-38646E355C4A}" destId="{200A6521-D2D1-4476-9B55-021F73BF9C97}" srcOrd="0" destOrd="0" presId="urn:microsoft.com/office/officeart/2005/8/layout/radial5"/>
    <dgm:cxn modelId="{5F1C292A-428A-4494-8F58-9AE65425F7BB}" type="presOf" srcId="{698DD253-A4F2-4193-9113-749848C228E0}" destId="{6C50B647-E86A-4D49-A5F5-C083BD0E53B3}" srcOrd="0" destOrd="0" presId="urn:microsoft.com/office/officeart/2005/8/layout/radial5"/>
    <dgm:cxn modelId="{732189D0-0381-4831-A574-175B85B5C475}" type="presOf" srcId="{5474F0FF-F5A2-4367-8AF4-9FF19C6BF160}" destId="{BCAD76E3-F550-40B0-897F-CD0B68381F5F}" srcOrd="1" destOrd="0" presId="urn:microsoft.com/office/officeart/2005/8/layout/radial5"/>
    <dgm:cxn modelId="{5E4C8FBB-C153-444A-8AD1-9895C1FF0C79}" srcId="{E01D9430-4207-45C5-97A2-49F6F0886A3A}" destId="{BBB15557-8DD4-4331-BC5D-204026EE314C}" srcOrd="4" destOrd="0" parTransId="{5474F0FF-F5A2-4367-8AF4-9FF19C6BF160}" sibTransId="{B164DD04-E792-417F-B31D-E175CA9FE119}"/>
    <dgm:cxn modelId="{00165774-7079-49D1-97CE-50920422A1EA}" type="presOf" srcId="{CCD0D0F5-4C75-4EE1-9327-38646E355C4A}" destId="{B10AB2AD-4901-43FF-8536-F85B02E43022}" srcOrd="1" destOrd="0" presId="urn:microsoft.com/office/officeart/2005/8/layout/radial5"/>
    <dgm:cxn modelId="{EBD98075-39E5-43AA-BC87-8F95C83E505E}" srcId="{E01D9430-4207-45C5-97A2-49F6F0886A3A}" destId="{698DD253-A4F2-4193-9113-749848C228E0}" srcOrd="5" destOrd="0" parTransId="{7A5079F0-708F-49CE-8E09-87052D5C71A4}" sibTransId="{01C1E4DE-28E2-4984-9CAC-CB77D5E4D526}"/>
    <dgm:cxn modelId="{478170DA-3A7A-4FD8-97D7-D2E69FAAF222}" srcId="{E01D9430-4207-45C5-97A2-49F6F0886A3A}" destId="{2816C3F7-F3F1-4286-8523-71C41E896458}" srcOrd="0" destOrd="0" parTransId="{6786F88F-7E74-4359-96A9-ADAAC1E2F9B2}" sibTransId="{FE5691FF-9246-4AC9-B83F-68EF30F772A7}"/>
    <dgm:cxn modelId="{751BBDE4-854D-476B-BDC5-D5A9F6AA2533}" type="presOf" srcId="{6C86B5C6-9851-44BC-AF26-D12D87464FD3}" destId="{3798E893-01EC-4D95-94D0-F68D501DAE7D}" srcOrd="0" destOrd="0" presId="urn:microsoft.com/office/officeart/2005/8/layout/radial5"/>
    <dgm:cxn modelId="{435F68C1-4690-4AFF-872B-31F1589D71CF}" srcId="{E08956FA-4FCB-4245-8D74-313CA21D31C2}" destId="{E01D9430-4207-45C5-97A2-49F6F0886A3A}" srcOrd="0" destOrd="0" parTransId="{5A6DEC47-5FAB-45CA-B7B4-3BB8B6184D2C}" sibTransId="{8CFD2E81-3090-4196-B97A-D0982A776076}"/>
    <dgm:cxn modelId="{3756AD55-B996-4F7B-A7F1-055D0F995399}" type="presOf" srcId="{D46430AF-9A38-4D84-80CC-3407231DDD6E}" destId="{B175DA42-C693-483C-8718-D37F4282E905}" srcOrd="1" destOrd="0" presId="urn:microsoft.com/office/officeart/2005/8/layout/radial5"/>
    <dgm:cxn modelId="{B0765823-68E4-4A4F-BEA4-EAD10F32B3E7}" type="presOf" srcId="{7A5079F0-708F-49CE-8E09-87052D5C71A4}" destId="{0F6B772F-0AE7-492E-BAE5-D37C1E01C8BF}" srcOrd="0" destOrd="0" presId="urn:microsoft.com/office/officeart/2005/8/layout/radial5"/>
    <dgm:cxn modelId="{41CBED65-474E-49F1-9F31-6084605501B4}" type="presOf" srcId="{BBB15557-8DD4-4331-BC5D-204026EE314C}" destId="{2C79BD2F-CDBF-49E2-A631-D1CBC7CCC9FF}" srcOrd="0" destOrd="0" presId="urn:microsoft.com/office/officeart/2005/8/layout/radial5"/>
    <dgm:cxn modelId="{54416FD9-5861-4BF4-896D-C1197C3BF860}" type="presOf" srcId="{CD4B869A-46F5-4544-966E-2E36449832E3}" destId="{305CE57E-11E7-417C-8229-AF1B08430534}" srcOrd="0" destOrd="0" presId="urn:microsoft.com/office/officeart/2005/8/layout/radial5"/>
    <dgm:cxn modelId="{753A58ED-3A8F-4137-ADCC-DE0D01E43E93}" type="presOf" srcId="{E08956FA-4FCB-4245-8D74-313CA21D31C2}" destId="{7FC409BF-4736-424B-9DD7-326FC4254199}" srcOrd="0" destOrd="0" presId="urn:microsoft.com/office/officeart/2005/8/layout/radial5"/>
    <dgm:cxn modelId="{55A6C11A-1F1D-4032-A8DA-8C5C2AD48990}" srcId="{E01D9430-4207-45C5-97A2-49F6F0886A3A}" destId="{91E70582-C0A0-4C22-A5D2-8960298E5D22}" srcOrd="2" destOrd="0" parTransId="{CCD0D0F5-4C75-4EE1-9327-38646E355C4A}" sibTransId="{0F93ABFB-4983-41A6-940F-8F11BD50BC49}"/>
    <dgm:cxn modelId="{745F7FDA-9AFB-42EE-820E-324409CAA667}" type="presOf" srcId="{2816C3F7-F3F1-4286-8523-71C41E896458}" destId="{301E7638-EB6D-4BEA-BF50-8894019E4653}" srcOrd="0" destOrd="0" presId="urn:microsoft.com/office/officeart/2005/8/layout/radial5"/>
    <dgm:cxn modelId="{A0F916E4-EAC1-4782-900F-F4E3D423B067}" type="presOf" srcId="{91E70582-C0A0-4C22-A5D2-8960298E5D22}" destId="{AB6A40E6-8A6B-41EC-A472-329F10184DE4}" srcOrd="0" destOrd="0" presId="urn:microsoft.com/office/officeart/2005/8/layout/radial5"/>
    <dgm:cxn modelId="{72AEB7F6-5666-4447-B98C-4DF44207B2EA}" type="presOf" srcId="{6786F88F-7E74-4359-96A9-ADAAC1E2F9B2}" destId="{56112A6C-49BF-43FC-A9C4-E711332C8460}" srcOrd="0" destOrd="0" presId="urn:microsoft.com/office/officeart/2005/8/layout/radial5"/>
    <dgm:cxn modelId="{7C6BC26A-521E-4F7C-A1F9-25605BD4FC78}" type="presOf" srcId="{D46430AF-9A38-4D84-80CC-3407231DDD6E}" destId="{D4EF551A-A3CB-46BC-8628-AE4AA2C2F706}" srcOrd="0" destOrd="0" presId="urn:microsoft.com/office/officeart/2005/8/layout/radial5"/>
    <dgm:cxn modelId="{94F32BB8-3653-41F6-A59B-E9219F3660EA}" type="presOf" srcId="{2AE8AA63-3E67-43DF-9057-DC0FE5B4B5A8}" destId="{734B2D51-7C7C-4455-849C-F56433F9BD78}" srcOrd="0" destOrd="0" presId="urn:microsoft.com/office/officeart/2005/8/layout/radial5"/>
    <dgm:cxn modelId="{9A01EAE8-BF86-47F5-BA6F-A0C0D643F775}" srcId="{E01D9430-4207-45C5-97A2-49F6F0886A3A}" destId="{2AE8AA63-3E67-43DF-9057-DC0FE5B4B5A8}" srcOrd="6" destOrd="0" parTransId="{6C86B5C6-9851-44BC-AF26-D12D87464FD3}" sibTransId="{6A759F06-BE96-4B31-8478-6A500D31E23D}"/>
    <dgm:cxn modelId="{CF442330-7E59-4A4D-B61D-5ABD11A6156D}" srcId="{E01D9430-4207-45C5-97A2-49F6F0886A3A}" destId="{CD4B869A-46F5-4544-966E-2E36449832E3}" srcOrd="3" destOrd="0" parTransId="{E0EAC931-AB42-4EBA-879B-EB043A0B8EB3}" sibTransId="{93FB7E5D-EF38-4A71-B5A7-64DC883F41C5}"/>
    <dgm:cxn modelId="{74F1AC7C-8C9A-4D5D-B46F-F00B40BD9064}" type="presOf" srcId="{6C86B5C6-9851-44BC-AF26-D12D87464FD3}" destId="{7AD7E80D-33F5-4630-ABC2-9335A32E48BB}" srcOrd="1" destOrd="0" presId="urn:microsoft.com/office/officeart/2005/8/layout/radial5"/>
    <dgm:cxn modelId="{16F898AD-CB74-4596-97F8-02226B3A0149}" type="presOf" srcId="{E0EAC931-AB42-4EBA-879B-EB043A0B8EB3}" destId="{8F13F949-5373-465B-8BBB-E7FA2F7AEDFB}" srcOrd="1" destOrd="0" presId="urn:microsoft.com/office/officeart/2005/8/layout/radial5"/>
    <dgm:cxn modelId="{9E1D7E39-3787-46B8-9DDA-CFBC86DF5FB8}" type="presParOf" srcId="{7FC409BF-4736-424B-9DD7-326FC4254199}" destId="{84093E12-2D15-4B79-9C28-A6B2B18C597B}" srcOrd="0" destOrd="0" presId="urn:microsoft.com/office/officeart/2005/8/layout/radial5"/>
    <dgm:cxn modelId="{3721507F-0F8F-4DC6-8734-DBC6E38DEAAD}" type="presParOf" srcId="{7FC409BF-4736-424B-9DD7-326FC4254199}" destId="{56112A6C-49BF-43FC-A9C4-E711332C8460}" srcOrd="1" destOrd="0" presId="urn:microsoft.com/office/officeart/2005/8/layout/radial5"/>
    <dgm:cxn modelId="{D549D588-64A1-4518-96AC-221A79D8A2E2}" type="presParOf" srcId="{56112A6C-49BF-43FC-A9C4-E711332C8460}" destId="{D4FA6C7D-885A-4A0F-9230-082A2E7BDBDA}" srcOrd="0" destOrd="0" presId="urn:microsoft.com/office/officeart/2005/8/layout/radial5"/>
    <dgm:cxn modelId="{DABF4654-B67F-450A-95A4-90F2A7B41782}" type="presParOf" srcId="{7FC409BF-4736-424B-9DD7-326FC4254199}" destId="{301E7638-EB6D-4BEA-BF50-8894019E4653}" srcOrd="2" destOrd="0" presId="urn:microsoft.com/office/officeart/2005/8/layout/radial5"/>
    <dgm:cxn modelId="{19E2A72F-338F-42FB-BAA9-8F22DBF2CA43}" type="presParOf" srcId="{7FC409BF-4736-424B-9DD7-326FC4254199}" destId="{D4EF551A-A3CB-46BC-8628-AE4AA2C2F706}" srcOrd="3" destOrd="0" presId="urn:microsoft.com/office/officeart/2005/8/layout/radial5"/>
    <dgm:cxn modelId="{909A3640-CE60-46F3-9A51-195BCAE2EDE5}" type="presParOf" srcId="{D4EF551A-A3CB-46BC-8628-AE4AA2C2F706}" destId="{B175DA42-C693-483C-8718-D37F4282E905}" srcOrd="0" destOrd="0" presId="urn:microsoft.com/office/officeart/2005/8/layout/radial5"/>
    <dgm:cxn modelId="{A3C5963A-F94E-4864-9EE7-5068EA9AF07E}" type="presParOf" srcId="{7FC409BF-4736-424B-9DD7-326FC4254199}" destId="{96721D1C-7686-4EDF-AF33-17EFD40498C8}" srcOrd="4" destOrd="0" presId="urn:microsoft.com/office/officeart/2005/8/layout/radial5"/>
    <dgm:cxn modelId="{CA86E984-BCE4-4D1C-BDD5-78F1F9AB0302}" type="presParOf" srcId="{7FC409BF-4736-424B-9DD7-326FC4254199}" destId="{200A6521-D2D1-4476-9B55-021F73BF9C97}" srcOrd="5" destOrd="0" presId="urn:microsoft.com/office/officeart/2005/8/layout/radial5"/>
    <dgm:cxn modelId="{05A9460C-B359-4004-A077-597365D4A1BD}" type="presParOf" srcId="{200A6521-D2D1-4476-9B55-021F73BF9C97}" destId="{B10AB2AD-4901-43FF-8536-F85B02E43022}" srcOrd="0" destOrd="0" presId="urn:microsoft.com/office/officeart/2005/8/layout/radial5"/>
    <dgm:cxn modelId="{04D4E505-C0E5-4629-84F2-3A9D78371CE6}" type="presParOf" srcId="{7FC409BF-4736-424B-9DD7-326FC4254199}" destId="{AB6A40E6-8A6B-41EC-A472-329F10184DE4}" srcOrd="6" destOrd="0" presId="urn:microsoft.com/office/officeart/2005/8/layout/radial5"/>
    <dgm:cxn modelId="{237A0BE2-201B-4590-A976-17C49B70F53B}" type="presParOf" srcId="{7FC409BF-4736-424B-9DD7-326FC4254199}" destId="{149C3041-772C-4055-8050-00839308E3C7}" srcOrd="7" destOrd="0" presId="urn:microsoft.com/office/officeart/2005/8/layout/radial5"/>
    <dgm:cxn modelId="{4D0677A4-A590-463B-880C-A495F988C046}" type="presParOf" srcId="{149C3041-772C-4055-8050-00839308E3C7}" destId="{8F13F949-5373-465B-8BBB-E7FA2F7AEDFB}" srcOrd="0" destOrd="0" presId="urn:microsoft.com/office/officeart/2005/8/layout/radial5"/>
    <dgm:cxn modelId="{2DDCC95D-490F-4ADC-91EC-82232ACB8CBF}" type="presParOf" srcId="{7FC409BF-4736-424B-9DD7-326FC4254199}" destId="{305CE57E-11E7-417C-8229-AF1B08430534}" srcOrd="8" destOrd="0" presId="urn:microsoft.com/office/officeart/2005/8/layout/radial5"/>
    <dgm:cxn modelId="{646149D5-0603-4B09-B202-48AA6AB6497F}" type="presParOf" srcId="{7FC409BF-4736-424B-9DD7-326FC4254199}" destId="{E227A2C3-E8CC-4356-96A1-F7F77EE1A072}" srcOrd="9" destOrd="0" presId="urn:microsoft.com/office/officeart/2005/8/layout/radial5"/>
    <dgm:cxn modelId="{7547F831-C8C6-4252-BDCE-DE1807FEDFEB}" type="presParOf" srcId="{E227A2C3-E8CC-4356-96A1-F7F77EE1A072}" destId="{BCAD76E3-F550-40B0-897F-CD0B68381F5F}" srcOrd="0" destOrd="0" presId="urn:microsoft.com/office/officeart/2005/8/layout/radial5"/>
    <dgm:cxn modelId="{8766B22B-1ED8-4E3E-ABBA-33998B91F9AE}" type="presParOf" srcId="{7FC409BF-4736-424B-9DD7-326FC4254199}" destId="{2C79BD2F-CDBF-49E2-A631-D1CBC7CCC9FF}" srcOrd="10" destOrd="0" presId="urn:microsoft.com/office/officeart/2005/8/layout/radial5"/>
    <dgm:cxn modelId="{8BD1662C-A7CF-44E7-B761-E97F1B9C33C6}" type="presParOf" srcId="{7FC409BF-4736-424B-9DD7-326FC4254199}" destId="{0F6B772F-0AE7-492E-BAE5-D37C1E01C8BF}" srcOrd="11" destOrd="0" presId="urn:microsoft.com/office/officeart/2005/8/layout/radial5"/>
    <dgm:cxn modelId="{664CC6E9-4753-4396-BF77-B81FC60A36B3}" type="presParOf" srcId="{0F6B772F-0AE7-492E-BAE5-D37C1E01C8BF}" destId="{14109E7D-FEF9-49E1-9897-F027CFC8F211}" srcOrd="0" destOrd="0" presId="urn:microsoft.com/office/officeart/2005/8/layout/radial5"/>
    <dgm:cxn modelId="{9E2D84AE-8E25-44AC-93C1-CC05D24B1D39}" type="presParOf" srcId="{7FC409BF-4736-424B-9DD7-326FC4254199}" destId="{6C50B647-E86A-4D49-A5F5-C083BD0E53B3}" srcOrd="12" destOrd="0" presId="urn:microsoft.com/office/officeart/2005/8/layout/radial5"/>
    <dgm:cxn modelId="{C3BE59C9-B645-48CF-99A4-9C7EA2848F9C}" type="presParOf" srcId="{7FC409BF-4736-424B-9DD7-326FC4254199}" destId="{3798E893-01EC-4D95-94D0-F68D501DAE7D}" srcOrd="13" destOrd="0" presId="urn:microsoft.com/office/officeart/2005/8/layout/radial5"/>
    <dgm:cxn modelId="{996D50A5-F20F-4678-83E4-92CA3C9AB618}" type="presParOf" srcId="{3798E893-01EC-4D95-94D0-F68D501DAE7D}" destId="{7AD7E80D-33F5-4630-ABC2-9335A32E48BB}" srcOrd="0" destOrd="0" presId="urn:microsoft.com/office/officeart/2005/8/layout/radial5"/>
    <dgm:cxn modelId="{A916899D-F520-4347-926C-8D8328724AA8}" type="presParOf" srcId="{7FC409BF-4736-424B-9DD7-326FC4254199}" destId="{734B2D51-7C7C-4455-849C-F56433F9BD78}" srcOrd="1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94BEB2-3478-4C60-A0DC-BC9AB6BCE055}" type="doc">
      <dgm:prSet loTypeId="urn:microsoft.com/office/officeart/2005/8/layout/pyramid1" loCatId="pyramid" qsTypeId="urn:microsoft.com/office/officeart/2005/8/quickstyle/simple1" qsCatId="simple" csTypeId="urn:microsoft.com/office/officeart/2005/8/colors/accent1_2" csCatId="accent1" phldr="1"/>
      <dgm:spPr/>
    </dgm:pt>
    <dgm:pt modelId="{D9547A70-D6A0-4C04-BBF1-B238463D2F59}">
      <dgm:prSet phldrT="[Text]"/>
      <dgm:spPr/>
      <dgm:t>
        <a:bodyPr/>
        <a:lstStyle/>
        <a:p>
          <a:r>
            <a:rPr lang="fa-IR" dirty="0" smtClean="0"/>
            <a:t>نیاز به خود شکوفایی </a:t>
          </a:r>
          <a:endParaRPr lang="en-US" dirty="0"/>
        </a:p>
      </dgm:t>
    </dgm:pt>
    <dgm:pt modelId="{1D62FEC5-3468-4009-8D4E-08F551A5C0D8}" type="parTrans" cxnId="{1126A813-10A7-4B50-945D-47BCD71564FE}">
      <dgm:prSet/>
      <dgm:spPr/>
      <dgm:t>
        <a:bodyPr/>
        <a:lstStyle/>
        <a:p>
          <a:endParaRPr lang="en-US"/>
        </a:p>
      </dgm:t>
    </dgm:pt>
    <dgm:pt modelId="{0805F014-0059-4BB6-B7E5-3FDDBC1072D2}" type="sibTrans" cxnId="{1126A813-10A7-4B50-945D-47BCD71564FE}">
      <dgm:prSet/>
      <dgm:spPr/>
      <dgm:t>
        <a:bodyPr/>
        <a:lstStyle/>
        <a:p>
          <a:endParaRPr lang="en-US"/>
        </a:p>
      </dgm:t>
    </dgm:pt>
    <dgm:pt modelId="{06A0C45C-499F-433A-A0A0-C2BB69536B9E}">
      <dgm:prSet phldrT="[Text]"/>
      <dgm:spPr/>
      <dgm:t>
        <a:bodyPr/>
        <a:lstStyle/>
        <a:p>
          <a:r>
            <a:rPr lang="fa-IR" dirty="0" smtClean="0"/>
            <a:t>نیازهای هنر شناختی :نظم و زیبایی </a:t>
          </a:r>
          <a:endParaRPr lang="en-US" dirty="0"/>
        </a:p>
      </dgm:t>
    </dgm:pt>
    <dgm:pt modelId="{D8A84F73-225E-4338-8EE1-DB3CF57BFC6E}" type="parTrans" cxnId="{9212B166-BE1C-433F-9C1D-43868E10CAA3}">
      <dgm:prSet/>
      <dgm:spPr/>
      <dgm:t>
        <a:bodyPr/>
        <a:lstStyle/>
        <a:p>
          <a:endParaRPr lang="en-US"/>
        </a:p>
      </dgm:t>
    </dgm:pt>
    <dgm:pt modelId="{546A89DC-16CE-46BD-91B6-B84949E60D71}" type="sibTrans" cxnId="{9212B166-BE1C-433F-9C1D-43868E10CAA3}">
      <dgm:prSet/>
      <dgm:spPr/>
      <dgm:t>
        <a:bodyPr/>
        <a:lstStyle/>
        <a:p>
          <a:endParaRPr lang="en-US"/>
        </a:p>
      </dgm:t>
    </dgm:pt>
    <dgm:pt modelId="{1BA609D9-1ACB-4246-A48B-E5C5F6382714}">
      <dgm:prSet phldrT="[Text]"/>
      <dgm:spPr/>
      <dgm:t>
        <a:bodyPr/>
        <a:lstStyle/>
        <a:p>
          <a:r>
            <a:rPr lang="fa-IR" dirty="0" smtClean="0"/>
            <a:t>نیازهای شناختی :دانش و آگاهی </a:t>
          </a:r>
          <a:endParaRPr lang="en-US" dirty="0"/>
        </a:p>
      </dgm:t>
    </dgm:pt>
    <dgm:pt modelId="{3A547B57-CF31-42B1-8A15-4F27628CF5A3}" type="parTrans" cxnId="{F8618BE6-6C54-4010-8A1A-4A565B0667C9}">
      <dgm:prSet/>
      <dgm:spPr/>
      <dgm:t>
        <a:bodyPr/>
        <a:lstStyle/>
        <a:p>
          <a:endParaRPr lang="en-US"/>
        </a:p>
      </dgm:t>
    </dgm:pt>
    <dgm:pt modelId="{BFBE4296-014D-4C7A-8DA0-B97930835AA1}" type="sibTrans" cxnId="{F8618BE6-6C54-4010-8A1A-4A565B0667C9}">
      <dgm:prSet/>
      <dgm:spPr/>
      <dgm:t>
        <a:bodyPr/>
        <a:lstStyle/>
        <a:p>
          <a:endParaRPr lang="en-US"/>
        </a:p>
      </dgm:t>
    </dgm:pt>
    <dgm:pt modelId="{E6E3BDF9-5E3F-455D-B59D-D9EF785365E0}">
      <dgm:prSet phldrT="[Text]"/>
      <dgm:spPr/>
      <dgm:t>
        <a:bodyPr/>
        <a:lstStyle/>
        <a:p>
          <a:r>
            <a:rPr lang="fa-IR" dirty="0" smtClean="0"/>
            <a:t>نیازهای فیزیولوژیکی :گرسنگی ،تشنگی و غیره </a:t>
          </a:r>
          <a:endParaRPr lang="en-US" dirty="0"/>
        </a:p>
      </dgm:t>
    </dgm:pt>
    <dgm:pt modelId="{668DB84F-222E-46D8-B9D1-5EE274AD6F83}" type="parTrans" cxnId="{27549823-71D5-422E-8714-0DC7AE471394}">
      <dgm:prSet/>
      <dgm:spPr/>
      <dgm:t>
        <a:bodyPr/>
        <a:lstStyle/>
        <a:p>
          <a:endParaRPr lang="en-US"/>
        </a:p>
      </dgm:t>
    </dgm:pt>
    <dgm:pt modelId="{E392304E-4241-4883-82E7-12E8124AF326}" type="sibTrans" cxnId="{27549823-71D5-422E-8714-0DC7AE471394}">
      <dgm:prSet/>
      <dgm:spPr/>
      <dgm:t>
        <a:bodyPr/>
        <a:lstStyle/>
        <a:p>
          <a:endParaRPr lang="en-US"/>
        </a:p>
      </dgm:t>
    </dgm:pt>
    <dgm:pt modelId="{92365C8B-5ACE-41AA-91C8-0764AE0EFAE4}">
      <dgm:prSet phldrT="[Text]"/>
      <dgm:spPr/>
      <dgm:t>
        <a:bodyPr/>
        <a:lstStyle/>
        <a:p>
          <a:r>
            <a:rPr lang="fa-IR" dirty="0" smtClean="0"/>
            <a:t>نیازهای احترام :موفق شدن و کسب شهرت </a:t>
          </a:r>
          <a:endParaRPr lang="en-US" dirty="0"/>
        </a:p>
      </dgm:t>
    </dgm:pt>
    <dgm:pt modelId="{28D812FF-A5F4-4E29-8536-3C9CD425855C}" type="parTrans" cxnId="{C090419B-58B0-4315-82D5-A3A75F901851}">
      <dgm:prSet/>
      <dgm:spPr/>
      <dgm:t>
        <a:bodyPr/>
        <a:lstStyle/>
        <a:p>
          <a:endParaRPr lang="en-US"/>
        </a:p>
      </dgm:t>
    </dgm:pt>
    <dgm:pt modelId="{31DBC8F9-EDD5-4DEB-A027-48B01D6C4DE5}" type="sibTrans" cxnId="{C090419B-58B0-4315-82D5-A3A75F901851}">
      <dgm:prSet/>
      <dgm:spPr/>
      <dgm:t>
        <a:bodyPr/>
        <a:lstStyle/>
        <a:p>
          <a:endParaRPr lang="en-US"/>
        </a:p>
      </dgm:t>
    </dgm:pt>
    <dgm:pt modelId="{2B27B95D-1FED-46B8-8E64-AD087E3F63D7}">
      <dgm:prSet phldrT="[Text]"/>
      <dgm:spPr/>
      <dgm:t>
        <a:bodyPr/>
        <a:lstStyle/>
        <a:p>
          <a:r>
            <a:rPr lang="fa-IR" dirty="0" smtClean="0"/>
            <a:t>نیازهای تعلق پذیری و محبت :محبت و مقبولیت </a:t>
          </a:r>
          <a:endParaRPr lang="en-US" dirty="0"/>
        </a:p>
      </dgm:t>
    </dgm:pt>
    <dgm:pt modelId="{3CA2DD94-AA0D-426D-88E5-66EBEF7F44C2}" type="parTrans" cxnId="{7820445B-3E32-4C2B-BF19-BFA25E493040}">
      <dgm:prSet/>
      <dgm:spPr/>
      <dgm:t>
        <a:bodyPr/>
        <a:lstStyle/>
        <a:p>
          <a:endParaRPr lang="en-US"/>
        </a:p>
      </dgm:t>
    </dgm:pt>
    <dgm:pt modelId="{C7B43C65-A6F7-4711-9ED4-C65E62262769}" type="sibTrans" cxnId="{7820445B-3E32-4C2B-BF19-BFA25E493040}">
      <dgm:prSet/>
      <dgm:spPr/>
      <dgm:t>
        <a:bodyPr/>
        <a:lstStyle/>
        <a:p>
          <a:endParaRPr lang="en-US"/>
        </a:p>
      </dgm:t>
    </dgm:pt>
    <dgm:pt modelId="{65E5E891-7B32-400C-B493-7DFCB939DD16}">
      <dgm:prSet phldrT="[Text]"/>
      <dgm:spPr/>
      <dgm:t>
        <a:bodyPr/>
        <a:lstStyle/>
        <a:p>
          <a:r>
            <a:rPr lang="fa-IR" dirty="0" smtClean="0"/>
            <a:t>نیازهای ایمنی و امنیت :بقاء و ثبات بلند مدت </a:t>
          </a:r>
          <a:endParaRPr lang="en-US" dirty="0"/>
        </a:p>
      </dgm:t>
    </dgm:pt>
    <dgm:pt modelId="{32C3F063-F8C1-42CA-A8FE-36A299AD05C6}" type="parTrans" cxnId="{6432A48D-7F71-48CF-BB9D-660C1876C295}">
      <dgm:prSet/>
      <dgm:spPr/>
      <dgm:t>
        <a:bodyPr/>
        <a:lstStyle/>
        <a:p>
          <a:endParaRPr lang="en-US"/>
        </a:p>
      </dgm:t>
    </dgm:pt>
    <dgm:pt modelId="{3AE33577-607E-44E2-9C23-3F33EA3B9A91}" type="sibTrans" cxnId="{6432A48D-7F71-48CF-BB9D-660C1876C295}">
      <dgm:prSet/>
      <dgm:spPr/>
      <dgm:t>
        <a:bodyPr/>
        <a:lstStyle/>
        <a:p>
          <a:endParaRPr lang="en-US"/>
        </a:p>
      </dgm:t>
    </dgm:pt>
    <dgm:pt modelId="{A6AB76F3-BA98-4B17-8992-DD92C28D95B0}" type="pres">
      <dgm:prSet presAssocID="{6594BEB2-3478-4C60-A0DC-BC9AB6BCE055}" presName="Name0" presStyleCnt="0">
        <dgm:presLayoutVars>
          <dgm:dir/>
          <dgm:animLvl val="lvl"/>
          <dgm:resizeHandles val="exact"/>
        </dgm:presLayoutVars>
      </dgm:prSet>
      <dgm:spPr/>
    </dgm:pt>
    <dgm:pt modelId="{FA636260-9C56-4C86-B040-42A6E43FE511}" type="pres">
      <dgm:prSet presAssocID="{D9547A70-D6A0-4C04-BBF1-B238463D2F59}" presName="Name8" presStyleCnt="0"/>
      <dgm:spPr/>
    </dgm:pt>
    <dgm:pt modelId="{55F970AB-6CE2-4A4B-81D1-0000F3ABED3D}" type="pres">
      <dgm:prSet presAssocID="{D9547A70-D6A0-4C04-BBF1-B238463D2F59}" presName="level" presStyleLbl="node1" presStyleIdx="0" presStyleCnt="7">
        <dgm:presLayoutVars>
          <dgm:chMax val="1"/>
          <dgm:bulletEnabled val="1"/>
        </dgm:presLayoutVars>
      </dgm:prSet>
      <dgm:spPr/>
      <dgm:t>
        <a:bodyPr/>
        <a:lstStyle/>
        <a:p>
          <a:endParaRPr lang="en-US"/>
        </a:p>
      </dgm:t>
    </dgm:pt>
    <dgm:pt modelId="{E3DFDB18-F788-40C8-9C8E-A30D46497DC7}" type="pres">
      <dgm:prSet presAssocID="{D9547A70-D6A0-4C04-BBF1-B238463D2F59}" presName="levelTx" presStyleLbl="revTx" presStyleIdx="0" presStyleCnt="0">
        <dgm:presLayoutVars>
          <dgm:chMax val="1"/>
          <dgm:bulletEnabled val="1"/>
        </dgm:presLayoutVars>
      </dgm:prSet>
      <dgm:spPr/>
      <dgm:t>
        <a:bodyPr/>
        <a:lstStyle/>
        <a:p>
          <a:endParaRPr lang="en-US"/>
        </a:p>
      </dgm:t>
    </dgm:pt>
    <dgm:pt modelId="{69DE51BF-7BB2-44A4-91E0-2516B2C96AE0}" type="pres">
      <dgm:prSet presAssocID="{06A0C45C-499F-433A-A0A0-C2BB69536B9E}" presName="Name8" presStyleCnt="0"/>
      <dgm:spPr/>
    </dgm:pt>
    <dgm:pt modelId="{0AB7B1C2-7681-4641-A8B0-94D716910EBC}" type="pres">
      <dgm:prSet presAssocID="{06A0C45C-499F-433A-A0A0-C2BB69536B9E}" presName="level" presStyleLbl="node1" presStyleIdx="1" presStyleCnt="7">
        <dgm:presLayoutVars>
          <dgm:chMax val="1"/>
          <dgm:bulletEnabled val="1"/>
        </dgm:presLayoutVars>
      </dgm:prSet>
      <dgm:spPr/>
      <dgm:t>
        <a:bodyPr/>
        <a:lstStyle/>
        <a:p>
          <a:endParaRPr lang="en-US"/>
        </a:p>
      </dgm:t>
    </dgm:pt>
    <dgm:pt modelId="{C94E2440-BCD8-4E62-AD19-A3FB2736941A}" type="pres">
      <dgm:prSet presAssocID="{06A0C45C-499F-433A-A0A0-C2BB69536B9E}" presName="levelTx" presStyleLbl="revTx" presStyleIdx="0" presStyleCnt="0">
        <dgm:presLayoutVars>
          <dgm:chMax val="1"/>
          <dgm:bulletEnabled val="1"/>
        </dgm:presLayoutVars>
      </dgm:prSet>
      <dgm:spPr/>
      <dgm:t>
        <a:bodyPr/>
        <a:lstStyle/>
        <a:p>
          <a:endParaRPr lang="en-US"/>
        </a:p>
      </dgm:t>
    </dgm:pt>
    <dgm:pt modelId="{BAAFD8FB-C271-43F9-8A27-3B819E8C2B2D}" type="pres">
      <dgm:prSet presAssocID="{1BA609D9-1ACB-4246-A48B-E5C5F6382714}" presName="Name8" presStyleCnt="0"/>
      <dgm:spPr/>
    </dgm:pt>
    <dgm:pt modelId="{F1BB748D-4D72-41F7-9259-9A7AE757CCEF}" type="pres">
      <dgm:prSet presAssocID="{1BA609D9-1ACB-4246-A48B-E5C5F6382714}" presName="level" presStyleLbl="node1" presStyleIdx="2" presStyleCnt="7">
        <dgm:presLayoutVars>
          <dgm:chMax val="1"/>
          <dgm:bulletEnabled val="1"/>
        </dgm:presLayoutVars>
      </dgm:prSet>
      <dgm:spPr/>
      <dgm:t>
        <a:bodyPr/>
        <a:lstStyle/>
        <a:p>
          <a:endParaRPr lang="en-US"/>
        </a:p>
      </dgm:t>
    </dgm:pt>
    <dgm:pt modelId="{ED0AE834-13AC-40DB-BC46-2D270D32A582}" type="pres">
      <dgm:prSet presAssocID="{1BA609D9-1ACB-4246-A48B-E5C5F6382714}" presName="levelTx" presStyleLbl="revTx" presStyleIdx="0" presStyleCnt="0">
        <dgm:presLayoutVars>
          <dgm:chMax val="1"/>
          <dgm:bulletEnabled val="1"/>
        </dgm:presLayoutVars>
      </dgm:prSet>
      <dgm:spPr/>
      <dgm:t>
        <a:bodyPr/>
        <a:lstStyle/>
        <a:p>
          <a:endParaRPr lang="en-US"/>
        </a:p>
      </dgm:t>
    </dgm:pt>
    <dgm:pt modelId="{91706F75-A504-4B24-9C99-7F350C67D38E}" type="pres">
      <dgm:prSet presAssocID="{92365C8B-5ACE-41AA-91C8-0764AE0EFAE4}" presName="Name8" presStyleCnt="0"/>
      <dgm:spPr/>
    </dgm:pt>
    <dgm:pt modelId="{3C6132C3-9343-4797-B00E-CC9B3E1D9DBB}" type="pres">
      <dgm:prSet presAssocID="{92365C8B-5ACE-41AA-91C8-0764AE0EFAE4}" presName="level" presStyleLbl="node1" presStyleIdx="3" presStyleCnt="7">
        <dgm:presLayoutVars>
          <dgm:chMax val="1"/>
          <dgm:bulletEnabled val="1"/>
        </dgm:presLayoutVars>
      </dgm:prSet>
      <dgm:spPr/>
      <dgm:t>
        <a:bodyPr/>
        <a:lstStyle/>
        <a:p>
          <a:endParaRPr lang="en-US"/>
        </a:p>
      </dgm:t>
    </dgm:pt>
    <dgm:pt modelId="{AE223C9F-D4F2-4E72-B22F-FB9DE587E2AF}" type="pres">
      <dgm:prSet presAssocID="{92365C8B-5ACE-41AA-91C8-0764AE0EFAE4}" presName="levelTx" presStyleLbl="revTx" presStyleIdx="0" presStyleCnt="0">
        <dgm:presLayoutVars>
          <dgm:chMax val="1"/>
          <dgm:bulletEnabled val="1"/>
        </dgm:presLayoutVars>
      </dgm:prSet>
      <dgm:spPr/>
      <dgm:t>
        <a:bodyPr/>
        <a:lstStyle/>
        <a:p>
          <a:endParaRPr lang="en-US"/>
        </a:p>
      </dgm:t>
    </dgm:pt>
    <dgm:pt modelId="{43E87261-CB73-4919-A289-6E1472557CAD}" type="pres">
      <dgm:prSet presAssocID="{2B27B95D-1FED-46B8-8E64-AD087E3F63D7}" presName="Name8" presStyleCnt="0"/>
      <dgm:spPr/>
    </dgm:pt>
    <dgm:pt modelId="{B0B49DD1-76AB-41D4-B1C7-79AD5B3C593C}" type="pres">
      <dgm:prSet presAssocID="{2B27B95D-1FED-46B8-8E64-AD087E3F63D7}" presName="level" presStyleLbl="node1" presStyleIdx="4" presStyleCnt="7">
        <dgm:presLayoutVars>
          <dgm:chMax val="1"/>
          <dgm:bulletEnabled val="1"/>
        </dgm:presLayoutVars>
      </dgm:prSet>
      <dgm:spPr/>
      <dgm:t>
        <a:bodyPr/>
        <a:lstStyle/>
        <a:p>
          <a:endParaRPr lang="en-US"/>
        </a:p>
      </dgm:t>
    </dgm:pt>
    <dgm:pt modelId="{C8568BC8-2C08-4A95-AEE7-2AE45C1E2D16}" type="pres">
      <dgm:prSet presAssocID="{2B27B95D-1FED-46B8-8E64-AD087E3F63D7}" presName="levelTx" presStyleLbl="revTx" presStyleIdx="0" presStyleCnt="0">
        <dgm:presLayoutVars>
          <dgm:chMax val="1"/>
          <dgm:bulletEnabled val="1"/>
        </dgm:presLayoutVars>
      </dgm:prSet>
      <dgm:spPr/>
      <dgm:t>
        <a:bodyPr/>
        <a:lstStyle/>
        <a:p>
          <a:endParaRPr lang="en-US"/>
        </a:p>
      </dgm:t>
    </dgm:pt>
    <dgm:pt modelId="{DB2FA66D-EB8B-461B-B2D2-6D5025BC744F}" type="pres">
      <dgm:prSet presAssocID="{65E5E891-7B32-400C-B493-7DFCB939DD16}" presName="Name8" presStyleCnt="0"/>
      <dgm:spPr/>
    </dgm:pt>
    <dgm:pt modelId="{D363B091-AEC6-4ACF-BFCE-5E5AB49C59A5}" type="pres">
      <dgm:prSet presAssocID="{65E5E891-7B32-400C-B493-7DFCB939DD16}" presName="level" presStyleLbl="node1" presStyleIdx="5" presStyleCnt="7">
        <dgm:presLayoutVars>
          <dgm:chMax val="1"/>
          <dgm:bulletEnabled val="1"/>
        </dgm:presLayoutVars>
      </dgm:prSet>
      <dgm:spPr/>
      <dgm:t>
        <a:bodyPr/>
        <a:lstStyle/>
        <a:p>
          <a:endParaRPr lang="en-US"/>
        </a:p>
      </dgm:t>
    </dgm:pt>
    <dgm:pt modelId="{66F3451F-7C70-47FA-A131-B96EDB4F4442}" type="pres">
      <dgm:prSet presAssocID="{65E5E891-7B32-400C-B493-7DFCB939DD16}" presName="levelTx" presStyleLbl="revTx" presStyleIdx="0" presStyleCnt="0">
        <dgm:presLayoutVars>
          <dgm:chMax val="1"/>
          <dgm:bulletEnabled val="1"/>
        </dgm:presLayoutVars>
      </dgm:prSet>
      <dgm:spPr/>
      <dgm:t>
        <a:bodyPr/>
        <a:lstStyle/>
        <a:p>
          <a:endParaRPr lang="en-US"/>
        </a:p>
      </dgm:t>
    </dgm:pt>
    <dgm:pt modelId="{482D0257-D9B9-42B8-988E-FD839BA98D2D}" type="pres">
      <dgm:prSet presAssocID="{E6E3BDF9-5E3F-455D-B59D-D9EF785365E0}" presName="Name8" presStyleCnt="0"/>
      <dgm:spPr/>
    </dgm:pt>
    <dgm:pt modelId="{3A0CBDFB-C379-422C-907C-20CC1B4D559E}" type="pres">
      <dgm:prSet presAssocID="{E6E3BDF9-5E3F-455D-B59D-D9EF785365E0}" presName="level" presStyleLbl="node1" presStyleIdx="6" presStyleCnt="7">
        <dgm:presLayoutVars>
          <dgm:chMax val="1"/>
          <dgm:bulletEnabled val="1"/>
        </dgm:presLayoutVars>
      </dgm:prSet>
      <dgm:spPr/>
      <dgm:t>
        <a:bodyPr/>
        <a:lstStyle/>
        <a:p>
          <a:endParaRPr lang="en-US"/>
        </a:p>
      </dgm:t>
    </dgm:pt>
    <dgm:pt modelId="{98B8C319-AC99-408C-9888-8074DEB32614}" type="pres">
      <dgm:prSet presAssocID="{E6E3BDF9-5E3F-455D-B59D-D9EF785365E0}" presName="levelTx" presStyleLbl="revTx" presStyleIdx="0" presStyleCnt="0">
        <dgm:presLayoutVars>
          <dgm:chMax val="1"/>
          <dgm:bulletEnabled val="1"/>
        </dgm:presLayoutVars>
      </dgm:prSet>
      <dgm:spPr/>
      <dgm:t>
        <a:bodyPr/>
        <a:lstStyle/>
        <a:p>
          <a:endParaRPr lang="en-US"/>
        </a:p>
      </dgm:t>
    </dgm:pt>
  </dgm:ptLst>
  <dgm:cxnLst>
    <dgm:cxn modelId="{1126A813-10A7-4B50-945D-47BCD71564FE}" srcId="{6594BEB2-3478-4C60-A0DC-BC9AB6BCE055}" destId="{D9547A70-D6A0-4C04-BBF1-B238463D2F59}" srcOrd="0" destOrd="0" parTransId="{1D62FEC5-3468-4009-8D4E-08F551A5C0D8}" sibTransId="{0805F014-0059-4BB6-B7E5-3FDDBC1072D2}"/>
    <dgm:cxn modelId="{E3C859FD-6AB1-4382-93F8-414A77EE9F44}" type="presOf" srcId="{2B27B95D-1FED-46B8-8E64-AD087E3F63D7}" destId="{B0B49DD1-76AB-41D4-B1C7-79AD5B3C593C}" srcOrd="0" destOrd="0" presId="urn:microsoft.com/office/officeart/2005/8/layout/pyramid1"/>
    <dgm:cxn modelId="{C090419B-58B0-4315-82D5-A3A75F901851}" srcId="{6594BEB2-3478-4C60-A0DC-BC9AB6BCE055}" destId="{92365C8B-5ACE-41AA-91C8-0764AE0EFAE4}" srcOrd="3" destOrd="0" parTransId="{28D812FF-A5F4-4E29-8536-3C9CD425855C}" sibTransId="{31DBC8F9-EDD5-4DEB-A027-48B01D6C4DE5}"/>
    <dgm:cxn modelId="{0062F849-EF75-434A-9619-39D1794EC7AA}" type="presOf" srcId="{65E5E891-7B32-400C-B493-7DFCB939DD16}" destId="{D363B091-AEC6-4ACF-BFCE-5E5AB49C59A5}" srcOrd="0" destOrd="0" presId="urn:microsoft.com/office/officeart/2005/8/layout/pyramid1"/>
    <dgm:cxn modelId="{27549823-71D5-422E-8714-0DC7AE471394}" srcId="{6594BEB2-3478-4C60-A0DC-BC9AB6BCE055}" destId="{E6E3BDF9-5E3F-455D-B59D-D9EF785365E0}" srcOrd="6" destOrd="0" parTransId="{668DB84F-222E-46D8-B9D1-5EE274AD6F83}" sibTransId="{E392304E-4241-4883-82E7-12E8124AF326}"/>
    <dgm:cxn modelId="{A8598037-9DBF-45DE-AC65-FB1EEB53FE75}" type="presOf" srcId="{65E5E891-7B32-400C-B493-7DFCB939DD16}" destId="{66F3451F-7C70-47FA-A131-B96EDB4F4442}" srcOrd="1" destOrd="0" presId="urn:microsoft.com/office/officeart/2005/8/layout/pyramid1"/>
    <dgm:cxn modelId="{923EB32E-2355-4403-996E-69EE9186C2DC}" type="presOf" srcId="{06A0C45C-499F-433A-A0A0-C2BB69536B9E}" destId="{C94E2440-BCD8-4E62-AD19-A3FB2736941A}" srcOrd="1" destOrd="0" presId="urn:microsoft.com/office/officeart/2005/8/layout/pyramid1"/>
    <dgm:cxn modelId="{9DD76A97-4036-49BC-939A-0FC186B586FE}" type="presOf" srcId="{D9547A70-D6A0-4C04-BBF1-B238463D2F59}" destId="{55F970AB-6CE2-4A4B-81D1-0000F3ABED3D}" srcOrd="0" destOrd="0" presId="urn:microsoft.com/office/officeart/2005/8/layout/pyramid1"/>
    <dgm:cxn modelId="{EE149B82-532B-49CE-8CAB-2F189FC24E88}" type="presOf" srcId="{D9547A70-D6A0-4C04-BBF1-B238463D2F59}" destId="{E3DFDB18-F788-40C8-9C8E-A30D46497DC7}" srcOrd="1" destOrd="0" presId="urn:microsoft.com/office/officeart/2005/8/layout/pyramid1"/>
    <dgm:cxn modelId="{02B4FBCE-34F0-451F-A83D-975BA5C634BE}" type="presOf" srcId="{06A0C45C-499F-433A-A0A0-C2BB69536B9E}" destId="{0AB7B1C2-7681-4641-A8B0-94D716910EBC}" srcOrd="0" destOrd="0" presId="urn:microsoft.com/office/officeart/2005/8/layout/pyramid1"/>
    <dgm:cxn modelId="{57FABE8E-D5C6-4398-BA5A-9EE5A19E97AB}" type="presOf" srcId="{92365C8B-5ACE-41AA-91C8-0764AE0EFAE4}" destId="{AE223C9F-D4F2-4E72-B22F-FB9DE587E2AF}" srcOrd="1" destOrd="0" presId="urn:microsoft.com/office/officeart/2005/8/layout/pyramid1"/>
    <dgm:cxn modelId="{7820445B-3E32-4C2B-BF19-BFA25E493040}" srcId="{6594BEB2-3478-4C60-A0DC-BC9AB6BCE055}" destId="{2B27B95D-1FED-46B8-8E64-AD087E3F63D7}" srcOrd="4" destOrd="0" parTransId="{3CA2DD94-AA0D-426D-88E5-66EBEF7F44C2}" sibTransId="{C7B43C65-A6F7-4711-9ED4-C65E62262769}"/>
    <dgm:cxn modelId="{D8756E02-0054-4708-8012-9ADC06F3DC99}" type="presOf" srcId="{2B27B95D-1FED-46B8-8E64-AD087E3F63D7}" destId="{C8568BC8-2C08-4A95-AEE7-2AE45C1E2D16}" srcOrd="1" destOrd="0" presId="urn:microsoft.com/office/officeart/2005/8/layout/pyramid1"/>
    <dgm:cxn modelId="{9212B166-BE1C-433F-9C1D-43868E10CAA3}" srcId="{6594BEB2-3478-4C60-A0DC-BC9AB6BCE055}" destId="{06A0C45C-499F-433A-A0A0-C2BB69536B9E}" srcOrd="1" destOrd="0" parTransId="{D8A84F73-225E-4338-8EE1-DB3CF57BFC6E}" sibTransId="{546A89DC-16CE-46BD-91B6-B84949E60D71}"/>
    <dgm:cxn modelId="{9214E5C8-976B-4C5A-9D21-738ABF214729}" type="presOf" srcId="{92365C8B-5ACE-41AA-91C8-0764AE0EFAE4}" destId="{3C6132C3-9343-4797-B00E-CC9B3E1D9DBB}" srcOrd="0" destOrd="0" presId="urn:microsoft.com/office/officeart/2005/8/layout/pyramid1"/>
    <dgm:cxn modelId="{6432A48D-7F71-48CF-BB9D-660C1876C295}" srcId="{6594BEB2-3478-4C60-A0DC-BC9AB6BCE055}" destId="{65E5E891-7B32-400C-B493-7DFCB939DD16}" srcOrd="5" destOrd="0" parTransId="{32C3F063-F8C1-42CA-A8FE-36A299AD05C6}" sibTransId="{3AE33577-607E-44E2-9C23-3F33EA3B9A91}"/>
    <dgm:cxn modelId="{F3FA0B8B-8A00-419D-9345-0B0D4E11B51D}" type="presOf" srcId="{E6E3BDF9-5E3F-455D-B59D-D9EF785365E0}" destId="{98B8C319-AC99-408C-9888-8074DEB32614}" srcOrd="1" destOrd="0" presId="urn:microsoft.com/office/officeart/2005/8/layout/pyramid1"/>
    <dgm:cxn modelId="{F8618BE6-6C54-4010-8A1A-4A565B0667C9}" srcId="{6594BEB2-3478-4C60-A0DC-BC9AB6BCE055}" destId="{1BA609D9-1ACB-4246-A48B-E5C5F6382714}" srcOrd="2" destOrd="0" parTransId="{3A547B57-CF31-42B1-8A15-4F27628CF5A3}" sibTransId="{BFBE4296-014D-4C7A-8DA0-B97930835AA1}"/>
    <dgm:cxn modelId="{94711423-BD97-4198-818F-E92DFC3C3EB0}" type="presOf" srcId="{1BA609D9-1ACB-4246-A48B-E5C5F6382714}" destId="{F1BB748D-4D72-41F7-9259-9A7AE757CCEF}" srcOrd="0" destOrd="0" presId="urn:microsoft.com/office/officeart/2005/8/layout/pyramid1"/>
    <dgm:cxn modelId="{FDFAB1D6-06BE-470B-98F6-EE439B2C0509}" type="presOf" srcId="{E6E3BDF9-5E3F-455D-B59D-D9EF785365E0}" destId="{3A0CBDFB-C379-422C-907C-20CC1B4D559E}" srcOrd="0" destOrd="0" presId="urn:microsoft.com/office/officeart/2005/8/layout/pyramid1"/>
    <dgm:cxn modelId="{B6F966BD-7741-4683-9D46-BA8E105B64B0}" type="presOf" srcId="{1BA609D9-1ACB-4246-A48B-E5C5F6382714}" destId="{ED0AE834-13AC-40DB-BC46-2D270D32A582}" srcOrd="1" destOrd="0" presId="urn:microsoft.com/office/officeart/2005/8/layout/pyramid1"/>
    <dgm:cxn modelId="{B47A3ACF-BD14-4C6E-A868-E70CB78A62D5}" type="presOf" srcId="{6594BEB2-3478-4C60-A0DC-BC9AB6BCE055}" destId="{A6AB76F3-BA98-4B17-8992-DD92C28D95B0}" srcOrd="0" destOrd="0" presId="urn:microsoft.com/office/officeart/2005/8/layout/pyramid1"/>
    <dgm:cxn modelId="{F8AF3F47-8977-4001-B09D-767C01543A8A}" type="presParOf" srcId="{A6AB76F3-BA98-4B17-8992-DD92C28D95B0}" destId="{FA636260-9C56-4C86-B040-42A6E43FE511}" srcOrd="0" destOrd="0" presId="urn:microsoft.com/office/officeart/2005/8/layout/pyramid1"/>
    <dgm:cxn modelId="{772FEBE0-680C-4A9B-A015-05BA695CDD94}" type="presParOf" srcId="{FA636260-9C56-4C86-B040-42A6E43FE511}" destId="{55F970AB-6CE2-4A4B-81D1-0000F3ABED3D}" srcOrd="0" destOrd="0" presId="urn:microsoft.com/office/officeart/2005/8/layout/pyramid1"/>
    <dgm:cxn modelId="{3781F15F-923F-4F92-B56C-90744CA81CB7}" type="presParOf" srcId="{FA636260-9C56-4C86-B040-42A6E43FE511}" destId="{E3DFDB18-F788-40C8-9C8E-A30D46497DC7}" srcOrd="1" destOrd="0" presId="urn:microsoft.com/office/officeart/2005/8/layout/pyramid1"/>
    <dgm:cxn modelId="{AE6FE1AE-B7D9-4007-A3C2-749331FA832A}" type="presParOf" srcId="{A6AB76F3-BA98-4B17-8992-DD92C28D95B0}" destId="{69DE51BF-7BB2-44A4-91E0-2516B2C96AE0}" srcOrd="1" destOrd="0" presId="urn:microsoft.com/office/officeart/2005/8/layout/pyramid1"/>
    <dgm:cxn modelId="{1FF4CA89-1FA0-4D45-9048-2012BCA2F715}" type="presParOf" srcId="{69DE51BF-7BB2-44A4-91E0-2516B2C96AE0}" destId="{0AB7B1C2-7681-4641-A8B0-94D716910EBC}" srcOrd="0" destOrd="0" presId="urn:microsoft.com/office/officeart/2005/8/layout/pyramid1"/>
    <dgm:cxn modelId="{8B28004A-3834-406F-8B90-374044095566}" type="presParOf" srcId="{69DE51BF-7BB2-44A4-91E0-2516B2C96AE0}" destId="{C94E2440-BCD8-4E62-AD19-A3FB2736941A}" srcOrd="1" destOrd="0" presId="urn:microsoft.com/office/officeart/2005/8/layout/pyramid1"/>
    <dgm:cxn modelId="{F773658C-50E1-4395-B84F-49E25D25BBBC}" type="presParOf" srcId="{A6AB76F3-BA98-4B17-8992-DD92C28D95B0}" destId="{BAAFD8FB-C271-43F9-8A27-3B819E8C2B2D}" srcOrd="2" destOrd="0" presId="urn:microsoft.com/office/officeart/2005/8/layout/pyramid1"/>
    <dgm:cxn modelId="{8C9D3F44-5A00-4A2C-971F-E9AC09628E65}" type="presParOf" srcId="{BAAFD8FB-C271-43F9-8A27-3B819E8C2B2D}" destId="{F1BB748D-4D72-41F7-9259-9A7AE757CCEF}" srcOrd="0" destOrd="0" presId="urn:microsoft.com/office/officeart/2005/8/layout/pyramid1"/>
    <dgm:cxn modelId="{E8339A2C-42D4-4232-8239-05408D1CED85}" type="presParOf" srcId="{BAAFD8FB-C271-43F9-8A27-3B819E8C2B2D}" destId="{ED0AE834-13AC-40DB-BC46-2D270D32A582}" srcOrd="1" destOrd="0" presId="urn:microsoft.com/office/officeart/2005/8/layout/pyramid1"/>
    <dgm:cxn modelId="{3A5C851D-C053-436E-B9DF-F17C0F7ACD83}" type="presParOf" srcId="{A6AB76F3-BA98-4B17-8992-DD92C28D95B0}" destId="{91706F75-A504-4B24-9C99-7F350C67D38E}" srcOrd="3" destOrd="0" presId="urn:microsoft.com/office/officeart/2005/8/layout/pyramid1"/>
    <dgm:cxn modelId="{DDBA256A-22CE-4D51-B633-4BD6DD3F1E50}" type="presParOf" srcId="{91706F75-A504-4B24-9C99-7F350C67D38E}" destId="{3C6132C3-9343-4797-B00E-CC9B3E1D9DBB}" srcOrd="0" destOrd="0" presId="urn:microsoft.com/office/officeart/2005/8/layout/pyramid1"/>
    <dgm:cxn modelId="{59119A50-EED3-4F7B-A5B7-6B4A067D82C2}" type="presParOf" srcId="{91706F75-A504-4B24-9C99-7F350C67D38E}" destId="{AE223C9F-D4F2-4E72-B22F-FB9DE587E2AF}" srcOrd="1" destOrd="0" presId="urn:microsoft.com/office/officeart/2005/8/layout/pyramid1"/>
    <dgm:cxn modelId="{966C864D-7809-48A1-BF65-5A8063EB0110}" type="presParOf" srcId="{A6AB76F3-BA98-4B17-8992-DD92C28D95B0}" destId="{43E87261-CB73-4919-A289-6E1472557CAD}" srcOrd="4" destOrd="0" presId="urn:microsoft.com/office/officeart/2005/8/layout/pyramid1"/>
    <dgm:cxn modelId="{24FDAB8F-24BF-4F40-BE59-431EA5E598CC}" type="presParOf" srcId="{43E87261-CB73-4919-A289-6E1472557CAD}" destId="{B0B49DD1-76AB-41D4-B1C7-79AD5B3C593C}" srcOrd="0" destOrd="0" presId="urn:microsoft.com/office/officeart/2005/8/layout/pyramid1"/>
    <dgm:cxn modelId="{36DB10DF-A23D-4342-8D83-725FCC02D8CC}" type="presParOf" srcId="{43E87261-CB73-4919-A289-6E1472557CAD}" destId="{C8568BC8-2C08-4A95-AEE7-2AE45C1E2D16}" srcOrd="1" destOrd="0" presId="urn:microsoft.com/office/officeart/2005/8/layout/pyramid1"/>
    <dgm:cxn modelId="{00460C53-3C98-4888-AFA9-BFE051544575}" type="presParOf" srcId="{A6AB76F3-BA98-4B17-8992-DD92C28D95B0}" destId="{DB2FA66D-EB8B-461B-B2D2-6D5025BC744F}" srcOrd="5" destOrd="0" presId="urn:microsoft.com/office/officeart/2005/8/layout/pyramid1"/>
    <dgm:cxn modelId="{27278B56-AD99-4CA8-A813-5E692C11CA10}" type="presParOf" srcId="{DB2FA66D-EB8B-461B-B2D2-6D5025BC744F}" destId="{D363B091-AEC6-4ACF-BFCE-5E5AB49C59A5}" srcOrd="0" destOrd="0" presId="urn:microsoft.com/office/officeart/2005/8/layout/pyramid1"/>
    <dgm:cxn modelId="{76F98935-0AE3-468B-8E73-55582DA8908B}" type="presParOf" srcId="{DB2FA66D-EB8B-461B-B2D2-6D5025BC744F}" destId="{66F3451F-7C70-47FA-A131-B96EDB4F4442}" srcOrd="1" destOrd="0" presId="urn:microsoft.com/office/officeart/2005/8/layout/pyramid1"/>
    <dgm:cxn modelId="{57561B25-321E-44EB-B6E4-0D98E532160D}" type="presParOf" srcId="{A6AB76F3-BA98-4B17-8992-DD92C28D95B0}" destId="{482D0257-D9B9-42B8-988E-FD839BA98D2D}" srcOrd="6" destOrd="0" presId="urn:microsoft.com/office/officeart/2005/8/layout/pyramid1"/>
    <dgm:cxn modelId="{D9527AC8-6327-4F90-B6BD-14D6E1C62EAD}" type="presParOf" srcId="{482D0257-D9B9-42B8-988E-FD839BA98D2D}" destId="{3A0CBDFB-C379-422C-907C-20CC1B4D559E}" srcOrd="0" destOrd="0" presId="urn:microsoft.com/office/officeart/2005/8/layout/pyramid1"/>
    <dgm:cxn modelId="{0D5E1471-5316-49B4-9C8C-4680A93160F1}" type="presParOf" srcId="{482D0257-D9B9-42B8-988E-FD839BA98D2D}" destId="{98B8C319-AC99-408C-9888-8074DEB32614}"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3A57D0-5CB2-491E-BA8D-F094F08A196A}" type="doc">
      <dgm:prSet loTypeId="urn:microsoft.com/office/officeart/2005/8/layout/pyramid1" loCatId="pyramid" qsTypeId="urn:microsoft.com/office/officeart/2005/8/quickstyle/simple1" qsCatId="simple" csTypeId="urn:microsoft.com/office/officeart/2005/8/colors/accent1_2" csCatId="accent1" phldr="1"/>
      <dgm:spPr/>
    </dgm:pt>
    <dgm:pt modelId="{3A9BB8F5-AE47-4CF0-A056-734797C9E6B7}">
      <dgm:prSet phldrT="[Text]"/>
      <dgm:spPr/>
      <dgm:t>
        <a:bodyPr/>
        <a:lstStyle/>
        <a:p>
          <a:pPr rtl="1"/>
          <a:endParaRPr lang="en-US" dirty="0" smtClean="0"/>
        </a:p>
        <a:p>
          <a:pPr rtl="1"/>
          <a:endParaRPr lang="en-US" dirty="0" smtClean="0"/>
        </a:p>
        <a:p>
          <a:pPr rtl="1"/>
          <a:r>
            <a:rPr lang="fa-IR" dirty="0" smtClean="0"/>
            <a:t>نیازهای خودمختاری </a:t>
          </a:r>
          <a:endParaRPr lang="fa-IR" dirty="0"/>
        </a:p>
      </dgm:t>
    </dgm:pt>
    <dgm:pt modelId="{58298E4E-3604-4751-90E8-2834B8557DDB}" type="parTrans" cxnId="{C9410DCA-3E14-43A1-BBEC-4C8F3394EBE1}">
      <dgm:prSet/>
      <dgm:spPr/>
      <dgm:t>
        <a:bodyPr/>
        <a:lstStyle/>
        <a:p>
          <a:pPr rtl="1"/>
          <a:endParaRPr lang="fa-IR"/>
        </a:p>
      </dgm:t>
    </dgm:pt>
    <dgm:pt modelId="{9C80A9B5-C180-4A07-924A-EDCC6B2A5582}" type="sibTrans" cxnId="{C9410DCA-3E14-43A1-BBEC-4C8F3394EBE1}">
      <dgm:prSet/>
      <dgm:spPr/>
      <dgm:t>
        <a:bodyPr/>
        <a:lstStyle/>
        <a:p>
          <a:pPr rtl="1"/>
          <a:endParaRPr lang="fa-IR"/>
        </a:p>
      </dgm:t>
    </dgm:pt>
    <dgm:pt modelId="{D8FEE38B-2E87-423C-8553-2878DC291A32}">
      <dgm:prSet phldrT="[Text]"/>
      <dgm:spPr/>
      <dgm:t>
        <a:bodyPr/>
        <a:lstStyle/>
        <a:p>
          <a:pPr rtl="1"/>
          <a:r>
            <a:rPr lang="fa-IR" dirty="0" smtClean="0"/>
            <a:t>نیازهای خودشکوفایی </a:t>
          </a:r>
          <a:endParaRPr lang="fa-IR" dirty="0"/>
        </a:p>
      </dgm:t>
    </dgm:pt>
    <dgm:pt modelId="{1BAB10C8-CC80-44FD-8AC0-5555D420D7D6}" type="parTrans" cxnId="{D6F382A3-D2AF-47E0-9528-032193A61975}">
      <dgm:prSet/>
      <dgm:spPr/>
      <dgm:t>
        <a:bodyPr/>
        <a:lstStyle/>
        <a:p>
          <a:pPr rtl="1"/>
          <a:endParaRPr lang="fa-IR"/>
        </a:p>
      </dgm:t>
    </dgm:pt>
    <dgm:pt modelId="{0012E14E-CF8F-4F1E-B221-32AF4029B4A1}" type="sibTrans" cxnId="{D6F382A3-D2AF-47E0-9528-032193A61975}">
      <dgm:prSet/>
      <dgm:spPr/>
      <dgm:t>
        <a:bodyPr/>
        <a:lstStyle/>
        <a:p>
          <a:pPr rtl="1"/>
          <a:endParaRPr lang="fa-IR"/>
        </a:p>
      </dgm:t>
    </dgm:pt>
    <dgm:pt modelId="{4F9FBA93-CC21-4086-8261-EDAD93271697}">
      <dgm:prSet phldrT="[Text]"/>
      <dgm:spPr/>
      <dgm:t>
        <a:bodyPr/>
        <a:lstStyle/>
        <a:p>
          <a:pPr rtl="1"/>
          <a:r>
            <a:rPr lang="fa-IR" dirty="0" smtClean="0"/>
            <a:t>نیازهای عزت نفس </a:t>
          </a:r>
        </a:p>
      </dgm:t>
    </dgm:pt>
    <dgm:pt modelId="{BFEF267E-EE2F-41FC-A05F-7B9AA5B4EA9F}" type="parTrans" cxnId="{04268E04-5560-49CB-8FD1-D11B66B40E0E}">
      <dgm:prSet/>
      <dgm:spPr/>
      <dgm:t>
        <a:bodyPr/>
        <a:lstStyle/>
        <a:p>
          <a:pPr rtl="1"/>
          <a:endParaRPr lang="fa-IR"/>
        </a:p>
      </dgm:t>
    </dgm:pt>
    <dgm:pt modelId="{2A267F98-71E6-4AAB-9076-B1B73F596C75}" type="sibTrans" cxnId="{04268E04-5560-49CB-8FD1-D11B66B40E0E}">
      <dgm:prSet/>
      <dgm:spPr/>
      <dgm:t>
        <a:bodyPr/>
        <a:lstStyle/>
        <a:p>
          <a:pPr rtl="1"/>
          <a:endParaRPr lang="fa-IR"/>
        </a:p>
      </dgm:t>
    </dgm:pt>
    <dgm:pt modelId="{D344D0B8-EF02-4FE8-AFA9-76A43A360071}">
      <dgm:prSet phldrT="[Text]"/>
      <dgm:spPr/>
      <dgm:t>
        <a:bodyPr/>
        <a:lstStyle/>
        <a:p>
          <a:pPr rtl="1"/>
          <a:r>
            <a:rPr lang="fa-IR" dirty="0" smtClean="0"/>
            <a:t>نیازهای ایمنی </a:t>
          </a:r>
        </a:p>
        <a:p>
          <a:pPr rtl="1"/>
          <a:endParaRPr lang="fa-IR" dirty="0" smtClean="0"/>
        </a:p>
      </dgm:t>
    </dgm:pt>
    <dgm:pt modelId="{24783F21-F37A-493B-AFCD-C40286194458}" type="parTrans" cxnId="{8C43CA77-BC16-4DBE-B2C0-0BC85DCFFACE}">
      <dgm:prSet/>
      <dgm:spPr/>
      <dgm:t>
        <a:bodyPr/>
        <a:lstStyle/>
        <a:p>
          <a:pPr rtl="1"/>
          <a:endParaRPr lang="fa-IR"/>
        </a:p>
      </dgm:t>
    </dgm:pt>
    <dgm:pt modelId="{220869D9-2DC7-4002-8393-1AE2DB7BF499}" type="sibTrans" cxnId="{8C43CA77-BC16-4DBE-B2C0-0BC85DCFFACE}">
      <dgm:prSet/>
      <dgm:spPr/>
      <dgm:t>
        <a:bodyPr/>
        <a:lstStyle/>
        <a:p>
          <a:pPr rtl="1"/>
          <a:endParaRPr lang="fa-IR"/>
        </a:p>
      </dgm:t>
    </dgm:pt>
    <dgm:pt modelId="{D8E3C35A-1A8B-4DF7-9F41-FEFFBDB107F0}">
      <dgm:prSet phldrT="[Text]"/>
      <dgm:spPr/>
      <dgm:t>
        <a:bodyPr/>
        <a:lstStyle/>
        <a:p>
          <a:pPr rtl="1"/>
          <a:r>
            <a:rPr lang="fa-IR" dirty="0" smtClean="0"/>
            <a:t>نیازهای اجتماعی </a:t>
          </a:r>
        </a:p>
      </dgm:t>
    </dgm:pt>
    <dgm:pt modelId="{728F6483-D7A3-4DCF-841B-DEB04DC83E4A}" type="parTrans" cxnId="{990E1A92-DE4B-4110-887A-61256FCA3168}">
      <dgm:prSet/>
      <dgm:spPr/>
      <dgm:t>
        <a:bodyPr/>
        <a:lstStyle/>
        <a:p>
          <a:pPr rtl="1"/>
          <a:endParaRPr lang="fa-IR"/>
        </a:p>
      </dgm:t>
    </dgm:pt>
    <dgm:pt modelId="{03E7F534-725F-4842-8F6C-ED9A9F699733}" type="sibTrans" cxnId="{990E1A92-DE4B-4110-887A-61256FCA3168}">
      <dgm:prSet/>
      <dgm:spPr/>
      <dgm:t>
        <a:bodyPr/>
        <a:lstStyle/>
        <a:p>
          <a:pPr rtl="1"/>
          <a:endParaRPr lang="fa-IR"/>
        </a:p>
      </dgm:t>
    </dgm:pt>
    <dgm:pt modelId="{A82D792C-E442-4E0B-833C-A303B6BDFED3}" type="pres">
      <dgm:prSet presAssocID="{ED3A57D0-5CB2-491E-BA8D-F094F08A196A}" presName="Name0" presStyleCnt="0">
        <dgm:presLayoutVars>
          <dgm:dir/>
          <dgm:animLvl val="lvl"/>
          <dgm:resizeHandles val="exact"/>
        </dgm:presLayoutVars>
      </dgm:prSet>
      <dgm:spPr/>
    </dgm:pt>
    <dgm:pt modelId="{0F5A06AE-D7CB-41D5-8853-FD3B0E052150}" type="pres">
      <dgm:prSet presAssocID="{3A9BB8F5-AE47-4CF0-A056-734797C9E6B7}" presName="Name8" presStyleCnt="0"/>
      <dgm:spPr/>
    </dgm:pt>
    <dgm:pt modelId="{5BBFEE71-2410-4100-A4F8-1FE4E8C3EE0D}" type="pres">
      <dgm:prSet presAssocID="{3A9BB8F5-AE47-4CF0-A056-734797C9E6B7}" presName="level" presStyleLbl="node1" presStyleIdx="0" presStyleCnt="5">
        <dgm:presLayoutVars>
          <dgm:chMax val="1"/>
          <dgm:bulletEnabled val="1"/>
        </dgm:presLayoutVars>
      </dgm:prSet>
      <dgm:spPr/>
      <dgm:t>
        <a:bodyPr/>
        <a:lstStyle/>
        <a:p>
          <a:pPr rtl="1"/>
          <a:endParaRPr lang="fa-IR"/>
        </a:p>
      </dgm:t>
    </dgm:pt>
    <dgm:pt modelId="{A3D4CCCC-E221-4335-8EF4-5BC4206AAADF}" type="pres">
      <dgm:prSet presAssocID="{3A9BB8F5-AE47-4CF0-A056-734797C9E6B7}" presName="levelTx" presStyleLbl="revTx" presStyleIdx="0" presStyleCnt="0">
        <dgm:presLayoutVars>
          <dgm:chMax val="1"/>
          <dgm:bulletEnabled val="1"/>
        </dgm:presLayoutVars>
      </dgm:prSet>
      <dgm:spPr/>
      <dgm:t>
        <a:bodyPr/>
        <a:lstStyle/>
        <a:p>
          <a:pPr rtl="1"/>
          <a:endParaRPr lang="fa-IR"/>
        </a:p>
      </dgm:t>
    </dgm:pt>
    <dgm:pt modelId="{C4EABAE1-5CE5-436F-A961-9B669E2285FA}" type="pres">
      <dgm:prSet presAssocID="{D8FEE38B-2E87-423C-8553-2878DC291A32}" presName="Name8" presStyleCnt="0"/>
      <dgm:spPr/>
    </dgm:pt>
    <dgm:pt modelId="{C022E4F9-6E85-4B09-9987-C67F6B4C3682}" type="pres">
      <dgm:prSet presAssocID="{D8FEE38B-2E87-423C-8553-2878DC291A32}" presName="level" presStyleLbl="node1" presStyleIdx="1" presStyleCnt="5">
        <dgm:presLayoutVars>
          <dgm:chMax val="1"/>
          <dgm:bulletEnabled val="1"/>
        </dgm:presLayoutVars>
      </dgm:prSet>
      <dgm:spPr/>
      <dgm:t>
        <a:bodyPr/>
        <a:lstStyle/>
        <a:p>
          <a:pPr rtl="1"/>
          <a:endParaRPr lang="fa-IR"/>
        </a:p>
      </dgm:t>
    </dgm:pt>
    <dgm:pt modelId="{EDB35F04-B5AC-457B-9E70-3FC63DDF092A}" type="pres">
      <dgm:prSet presAssocID="{D8FEE38B-2E87-423C-8553-2878DC291A32}" presName="levelTx" presStyleLbl="revTx" presStyleIdx="0" presStyleCnt="0">
        <dgm:presLayoutVars>
          <dgm:chMax val="1"/>
          <dgm:bulletEnabled val="1"/>
        </dgm:presLayoutVars>
      </dgm:prSet>
      <dgm:spPr/>
      <dgm:t>
        <a:bodyPr/>
        <a:lstStyle/>
        <a:p>
          <a:pPr rtl="1"/>
          <a:endParaRPr lang="fa-IR"/>
        </a:p>
      </dgm:t>
    </dgm:pt>
    <dgm:pt modelId="{75650F17-0427-48B6-B089-9D43F9F3CEE3}" type="pres">
      <dgm:prSet presAssocID="{4F9FBA93-CC21-4086-8261-EDAD93271697}" presName="Name8" presStyleCnt="0"/>
      <dgm:spPr/>
    </dgm:pt>
    <dgm:pt modelId="{BFA1F5BF-3257-4E7E-BBB0-2FE56E00441A}" type="pres">
      <dgm:prSet presAssocID="{4F9FBA93-CC21-4086-8261-EDAD93271697}" presName="level" presStyleLbl="node1" presStyleIdx="2" presStyleCnt="5" custLinFactNeighborY="1052">
        <dgm:presLayoutVars>
          <dgm:chMax val="1"/>
          <dgm:bulletEnabled val="1"/>
        </dgm:presLayoutVars>
      </dgm:prSet>
      <dgm:spPr/>
      <dgm:t>
        <a:bodyPr/>
        <a:lstStyle/>
        <a:p>
          <a:pPr rtl="1"/>
          <a:endParaRPr lang="fa-IR"/>
        </a:p>
      </dgm:t>
    </dgm:pt>
    <dgm:pt modelId="{22AA8377-009B-4A12-958D-0B86D470D359}" type="pres">
      <dgm:prSet presAssocID="{4F9FBA93-CC21-4086-8261-EDAD93271697}" presName="levelTx" presStyleLbl="revTx" presStyleIdx="0" presStyleCnt="0">
        <dgm:presLayoutVars>
          <dgm:chMax val="1"/>
          <dgm:bulletEnabled val="1"/>
        </dgm:presLayoutVars>
      </dgm:prSet>
      <dgm:spPr/>
      <dgm:t>
        <a:bodyPr/>
        <a:lstStyle/>
        <a:p>
          <a:pPr rtl="1"/>
          <a:endParaRPr lang="fa-IR"/>
        </a:p>
      </dgm:t>
    </dgm:pt>
    <dgm:pt modelId="{F9F31CB7-7A23-448F-9273-3C2083CD6FC2}" type="pres">
      <dgm:prSet presAssocID="{D8E3C35A-1A8B-4DF7-9F41-FEFFBDB107F0}" presName="Name8" presStyleCnt="0"/>
      <dgm:spPr/>
    </dgm:pt>
    <dgm:pt modelId="{AB9F3C33-80B9-4C9C-BCB2-B194626976B1}" type="pres">
      <dgm:prSet presAssocID="{D8E3C35A-1A8B-4DF7-9F41-FEFFBDB107F0}" presName="level" presStyleLbl="node1" presStyleIdx="3" presStyleCnt="5">
        <dgm:presLayoutVars>
          <dgm:chMax val="1"/>
          <dgm:bulletEnabled val="1"/>
        </dgm:presLayoutVars>
      </dgm:prSet>
      <dgm:spPr/>
      <dgm:t>
        <a:bodyPr/>
        <a:lstStyle/>
        <a:p>
          <a:pPr rtl="1"/>
          <a:endParaRPr lang="fa-IR"/>
        </a:p>
      </dgm:t>
    </dgm:pt>
    <dgm:pt modelId="{B13BC7EA-8A39-4CF8-996F-1A425B99C542}" type="pres">
      <dgm:prSet presAssocID="{D8E3C35A-1A8B-4DF7-9F41-FEFFBDB107F0}" presName="levelTx" presStyleLbl="revTx" presStyleIdx="0" presStyleCnt="0">
        <dgm:presLayoutVars>
          <dgm:chMax val="1"/>
          <dgm:bulletEnabled val="1"/>
        </dgm:presLayoutVars>
      </dgm:prSet>
      <dgm:spPr/>
      <dgm:t>
        <a:bodyPr/>
        <a:lstStyle/>
        <a:p>
          <a:pPr rtl="1"/>
          <a:endParaRPr lang="fa-IR"/>
        </a:p>
      </dgm:t>
    </dgm:pt>
    <dgm:pt modelId="{4CA0AC1A-160A-4293-97F8-4B961DD04CCD}" type="pres">
      <dgm:prSet presAssocID="{D344D0B8-EF02-4FE8-AFA9-76A43A360071}" presName="Name8" presStyleCnt="0"/>
      <dgm:spPr/>
    </dgm:pt>
    <dgm:pt modelId="{53979724-82BF-4852-8EE2-1F857CBFF7F3}" type="pres">
      <dgm:prSet presAssocID="{D344D0B8-EF02-4FE8-AFA9-76A43A360071}" presName="level" presStyleLbl="node1" presStyleIdx="4" presStyleCnt="5">
        <dgm:presLayoutVars>
          <dgm:chMax val="1"/>
          <dgm:bulletEnabled val="1"/>
        </dgm:presLayoutVars>
      </dgm:prSet>
      <dgm:spPr/>
      <dgm:t>
        <a:bodyPr/>
        <a:lstStyle/>
        <a:p>
          <a:pPr rtl="1"/>
          <a:endParaRPr lang="fa-IR"/>
        </a:p>
      </dgm:t>
    </dgm:pt>
    <dgm:pt modelId="{7AB66950-1959-49A1-8F1E-39F9BCDCC427}" type="pres">
      <dgm:prSet presAssocID="{D344D0B8-EF02-4FE8-AFA9-76A43A360071}" presName="levelTx" presStyleLbl="revTx" presStyleIdx="0" presStyleCnt="0">
        <dgm:presLayoutVars>
          <dgm:chMax val="1"/>
          <dgm:bulletEnabled val="1"/>
        </dgm:presLayoutVars>
      </dgm:prSet>
      <dgm:spPr/>
      <dgm:t>
        <a:bodyPr/>
        <a:lstStyle/>
        <a:p>
          <a:pPr rtl="1"/>
          <a:endParaRPr lang="fa-IR"/>
        </a:p>
      </dgm:t>
    </dgm:pt>
  </dgm:ptLst>
  <dgm:cxnLst>
    <dgm:cxn modelId="{990E1A92-DE4B-4110-887A-61256FCA3168}" srcId="{ED3A57D0-5CB2-491E-BA8D-F094F08A196A}" destId="{D8E3C35A-1A8B-4DF7-9F41-FEFFBDB107F0}" srcOrd="3" destOrd="0" parTransId="{728F6483-D7A3-4DCF-841B-DEB04DC83E4A}" sibTransId="{03E7F534-725F-4842-8F6C-ED9A9F699733}"/>
    <dgm:cxn modelId="{1931C9C8-0251-4C40-970E-709A2F69E680}" type="presOf" srcId="{3A9BB8F5-AE47-4CF0-A056-734797C9E6B7}" destId="{A3D4CCCC-E221-4335-8EF4-5BC4206AAADF}" srcOrd="1" destOrd="0" presId="urn:microsoft.com/office/officeart/2005/8/layout/pyramid1"/>
    <dgm:cxn modelId="{036B6976-2E2F-4653-8567-E00D9BBACC08}" type="presOf" srcId="{D8FEE38B-2E87-423C-8553-2878DC291A32}" destId="{EDB35F04-B5AC-457B-9E70-3FC63DDF092A}" srcOrd="1" destOrd="0" presId="urn:microsoft.com/office/officeart/2005/8/layout/pyramid1"/>
    <dgm:cxn modelId="{329C6E32-0338-4B4F-8DC5-17FAA1AE7105}" type="presOf" srcId="{D8E3C35A-1A8B-4DF7-9F41-FEFFBDB107F0}" destId="{AB9F3C33-80B9-4C9C-BCB2-B194626976B1}" srcOrd="0" destOrd="0" presId="urn:microsoft.com/office/officeart/2005/8/layout/pyramid1"/>
    <dgm:cxn modelId="{041A2D9E-5566-4C23-98ED-E1A02050F8E0}" type="presOf" srcId="{D8E3C35A-1A8B-4DF7-9F41-FEFFBDB107F0}" destId="{B13BC7EA-8A39-4CF8-996F-1A425B99C542}" srcOrd="1" destOrd="0" presId="urn:microsoft.com/office/officeart/2005/8/layout/pyramid1"/>
    <dgm:cxn modelId="{04268E04-5560-49CB-8FD1-D11B66B40E0E}" srcId="{ED3A57D0-5CB2-491E-BA8D-F094F08A196A}" destId="{4F9FBA93-CC21-4086-8261-EDAD93271697}" srcOrd="2" destOrd="0" parTransId="{BFEF267E-EE2F-41FC-A05F-7B9AA5B4EA9F}" sibTransId="{2A267F98-71E6-4AAB-9076-B1B73F596C75}"/>
    <dgm:cxn modelId="{98BC292A-43FE-4450-B89F-41A49ABCC1A0}" type="presOf" srcId="{ED3A57D0-5CB2-491E-BA8D-F094F08A196A}" destId="{A82D792C-E442-4E0B-833C-A303B6BDFED3}" srcOrd="0" destOrd="0" presId="urn:microsoft.com/office/officeart/2005/8/layout/pyramid1"/>
    <dgm:cxn modelId="{31569E53-1BC3-42A0-A6DE-2CA651391D9B}" type="presOf" srcId="{4F9FBA93-CC21-4086-8261-EDAD93271697}" destId="{22AA8377-009B-4A12-958D-0B86D470D359}" srcOrd="1" destOrd="0" presId="urn:microsoft.com/office/officeart/2005/8/layout/pyramid1"/>
    <dgm:cxn modelId="{D6F382A3-D2AF-47E0-9528-032193A61975}" srcId="{ED3A57D0-5CB2-491E-BA8D-F094F08A196A}" destId="{D8FEE38B-2E87-423C-8553-2878DC291A32}" srcOrd="1" destOrd="0" parTransId="{1BAB10C8-CC80-44FD-8AC0-5555D420D7D6}" sibTransId="{0012E14E-CF8F-4F1E-B221-32AF4029B4A1}"/>
    <dgm:cxn modelId="{8C43CA77-BC16-4DBE-B2C0-0BC85DCFFACE}" srcId="{ED3A57D0-5CB2-491E-BA8D-F094F08A196A}" destId="{D344D0B8-EF02-4FE8-AFA9-76A43A360071}" srcOrd="4" destOrd="0" parTransId="{24783F21-F37A-493B-AFCD-C40286194458}" sibTransId="{220869D9-2DC7-4002-8393-1AE2DB7BF499}"/>
    <dgm:cxn modelId="{3D627DF6-A176-4BBD-A559-8307F995E16A}" type="presOf" srcId="{4F9FBA93-CC21-4086-8261-EDAD93271697}" destId="{BFA1F5BF-3257-4E7E-BBB0-2FE56E00441A}" srcOrd="0" destOrd="0" presId="urn:microsoft.com/office/officeart/2005/8/layout/pyramid1"/>
    <dgm:cxn modelId="{C9410DCA-3E14-43A1-BBEC-4C8F3394EBE1}" srcId="{ED3A57D0-5CB2-491E-BA8D-F094F08A196A}" destId="{3A9BB8F5-AE47-4CF0-A056-734797C9E6B7}" srcOrd="0" destOrd="0" parTransId="{58298E4E-3604-4751-90E8-2834B8557DDB}" sibTransId="{9C80A9B5-C180-4A07-924A-EDCC6B2A5582}"/>
    <dgm:cxn modelId="{7EAA0240-7CD9-46CF-8411-929D1FF9E58E}" type="presOf" srcId="{D344D0B8-EF02-4FE8-AFA9-76A43A360071}" destId="{53979724-82BF-4852-8EE2-1F857CBFF7F3}" srcOrd="0" destOrd="0" presId="urn:microsoft.com/office/officeart/2005/8/layout/pyramid1"/>
    <dgm:cxn modelId="{71AD3534-7876-4C6B-81C8-CE3D5527E695}" type="presOf" srcId="{D8FEE38B-2E87-423C-8553-2878DC291A32}" destId="{C022E4F9-6E85-4B09-9987-C67F6B4C3682}" srcOrd="0" destOrd="0" presId="urn:microsoft.com/office/officeart/2005/8/layout/pyramid1"/>
    <dgm:cxn modelId="{6793339F-8259-4A63-BE50-535AF7525F70}" type="presOf" srcId="{D344D0B8-EF02-4FE8-AFA9-76A43A360071}" destId="{7AB66950-1959-49A1-8F1E-39F9BCDCC427}" srcOrd="1" destOrd="0" presId="urn:microsoft.com/office/officeart/2005/8/layout/pyramid1"/>
    <dgm:cxn modelId="{B557EB68-8C0E-463E-95DC-13B67BBB8042}" type="presOf" srcId="{3A9BB8F5-AE47-4CF0-A056-734797C9E6B7}" destId="{5BBFEE71-2410-4100-A4F8-1FE4E8C3EE0D}" srcOrd="0" destOrd="0" presId="urn:microsoft.com/office/officeart/2005/8/layout/pyramid1"/>
    <dgm:cxn modelId="{F90DB345-B1BB-4087-AA1D-9B1CAFE101C7}" type="presParOf" srcId="{A82D792C-E442-4E0B-833C-A303B6BDFED3}" destId="{0F5A06AE-D7CB-41D5-8853-FD3B0E052150}" srcOrd="0" destOrd="0" presId="urn:microsoft.com/office/officeart/2005/8/layout/pyramid1"/>
    <dgm:cxn modelId="{C0E76D57-27D4-452B-8C41-60C854A6B0BD}" type="presParOf" srcId="{0F5A06AE-D7CB-41D5-8853-FD3B0E052150}" destId="{5BBFEE71-2410-4100-A4F8-1FE4E8C3EE0D}" srcOrd="0" destOrd="0" presId="urn:microsoft.com/office/officeart/2005/8/layout/pyramid1"/>
    <dgm:cxn modelId="{D0997FC6-E24E-43FB-B510-515250AEB016}" type="presParOf" srcId="{0F5A06AE-D7CB-41D5-8853-FD3B0E052150}" destId="{A3D4CCCC-E221-4335-8EF4-5BC4206AAADF}" srcOrd="1" destOrd="0" presId="urn:microsoft.com/office/officeart/2005/8/layout/pyramid1"/>
    <dgm:cxn modelId="{77067F86-9C5A-4827-887B-9CB88733920F}" type="presParOf" srcId="{A82D792C-E442-4E0B-833C-A303B6BDFED3}" destId="{C4EABAE1-5CE5-436F-A961-9B669E2285FA}" srcOrd="1" destOrd="0" presId="urn:microsoft.com/office/officeart/2005/8/layout/pyramid1"/>
    <dgm:cxn modelId="{377E0BCE-2D8F-4615-8B50-D2273925B8B9}" type="presParOf" srcId="{C4EABAE1-5CE5-436F-A961-9B669E2285FA}" destId="{C022E4F9-6E85-4B09-9987-C67F6B4C3682}" srcOrd="0" destOrd="0" presId="urn:microsoft.com/office/officeart/2005/8/layout/pyramid1"/>
    <dgm:cxn modelId="{F8D28245-5846-4988-BFB7-0C810637AD07}" type="presParOf" srcId="{C4EABAE1-5CE5-436F-A961-9B669E2285FA}" destId="{EDB35F04-B5AC-457B-9E70-3FC63DDF092A}" srcOrd="1" destOrd="0" presId="urn:microsoft.com/office/officeart/2005/8/layout/pyramid1"/>
    <dgm:cxn modelId="{58C50BC8-EC5F-4D91-A8CF-C07DD3F896FC}" type="presParOf" srcId="{A82D792C-E442-4E0B-833C-A303B6BDFED3}" destId="{75650F17-0427-48B6-B089-9D43F9F3CEE3}" srcOrd="2" destOrd="0" presId="urn:microsoft.com/office/officeart/2005/8/layout/pyramid1"/>
    <dgm:cxn modelId="{20A1E652-282D-4FE0-B845-2FD777502BD3}" type="presParOf" srcId="{75650F17-0427-48B6-B089-9D43F9F3CEE3}" destId="{BFA1F5BF-3257-4E7E-BBB0-2FE56E00441A}" srcOrd="0" destOrd="0" presId="urn:microsoft.com/office/officeart/2005/8/layout/pyramid1"/>
    <dgm:cxn modelId="{6470D0A0-48BA-499C-823A-3EEDF0626F2A}" type="presParOf" srcId="{75650F17-0427-48B6-B089-9D43F9F3CEE3}" destId="{22AA8377-009B-4A12-958D-0B86D470D359}" srcOrd="1" destOrd="0" presId="urn:microsoft.com/office/officeart/2005/8/layout/pyramid1"/>
    <dgm:cxn modelId="{EFC8E412-11EC-4E1B-B66F-95B359D55246}" type="presParOf" srcId="{A82D792C-E442-4E0B-833C-A303B6BDFED3}" destId="{F9F31CB7-7A23-448F-9273-3C2083CD6FC2}" srcOrd="3" destOrd="0" presId="urn:microsoft.com/office/officeart/2005/8/layout/pyramid1"/>
    <dgm:cxn modelId="{B930D03B-F5E9-416F-8B5A-5C8C03D3494D}" type="presParOf" srcId="{F9F31CB7-7A23-448F-9273-3C2083CD6FC2}" destId="{AB9F3C33-80B9-4C9C-BCB2-B194626976B1}" srcOrd="0" destOrd="0" presId="urn:microsoft.com/office/officeart/2005/8/layout/pyramid1"/>
    <dgm:cxn modelId="{51A7C5E8-0CC5-40CF-B1F9-A35091FF42BF}" type="presParOf" srcId="{F9F31CB7-7A23-448F-9273-3C2083CD6FC2}" destId="{B13BC7EA-8A39-4CF8-996F-1A425B99C542}" srcOrd="1" destOrd="0" presId="urn:microsoft.com/office/officeart/2005/8/layout/pyramid1"/>
    <dgm:cxn modelId="{B69C841D-63AB-4E4F-94F8-EA80B2358A8B}" type="presParOf" srcId="{A82D792C-E442-4E0B-833C-A303B6BDFED3}" destId="{4CA0AC1A-160A-4293-97F8-4B961DD04CCD}" srcOrd="4" destOrd="0" presId="urn:microsoft.com/office/officeart/2005/8/layout/pyramid1"/>
    <dgm:cxn modelId="{9ABAF3DA-64BF-4946-BED2-6737CFFF43BD}" type="presParOf" srcId="{4CA0AC1A-160A-4293-97F8-4B961DD04CCD}" destId="{53979724-82BF-4852-8EE2-1F857CBFF7F3}" srcOrd="0" destOrd="0" presId="urn:microsoft.com/office/officeart/2005/8/layout/pyramid1"/>
    <dgm:cxn modelId="{8BBFB193-C810-4360-8BA1-957C9B559258}" type="presParOf" srcId="{4CA0AC1A-160A-4293-97F8-4B961DD04CCD}" destId="{7AB66950-1959-49A1-8F1E-39F9BCDCC427}"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B5A49115-AA2E-483E-B24C-51B9C6F021A2}" type="datetimeFigureOut">
              <a:rPr lang="fa-IR" smtClean="0"/>
              <a:t>1441/07/11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067B0280-EF92-4A82-9C02-D0E50772F856}" type="slidenum">
              <a:rPr lang="fa-IR" smtClean="0"/>
              <a:t>‹#›</a:t>
            </a:fld>
            <a:endParaRPr lang="fa-IR"/>
          </a:p>
        </p:txBody>
      </p:sp>
    </p:spTree>
    <p:extLst>
      <p:ext uri="{BB962C8B-B14F-4D97-AF65-F5344CB8AC3E}">
        <p14:creationId xmlns:p14="http://schemas.microsoft.com/office/powerpoint/2010/main" val="59291842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995CC91D-8C1A-4EDD-B576-F7D17AEBDB60}" type="datetimeFigureOut">
              <a:rPr lang="fa-IR" smtClean="0"/>
              <a:t>1441/07/11</a:t>
            </a:fld>
            <a:endParaRPr lang="fa-IR"/>
          </a:p>
        </p:txBody>
      </p:sp>
      <p:sp>
        <p:nvSpPr>
          <p:cNvPr id="2" name="Footer Placeholder 1"/>
          <p:cNvSpPr>
            <a:spLocks noGrp="1"/>
          </p:cNvSpPr>
          <p:nvPr>
            <p:ph type="ftr" sz="quarter" idx="11"/>
          </p:nvPr>
        </p:nvSpPr>
        <p:spPr/>
        <p:txBody>
          <a:bodyPr/>
          <a:lstStyle/>
          <a:p>
            <a:endParaRPr lang="fa-IR"/>
          </a:p>
        </p:txBody>
      </p:sp>
      <p:sp>
        <p:nvSpPr>
          <p:cNvPr id="15" name="Slide Number Placeholder 14"/>
          <p:cNvSpPr>
            <a:spLocks noGrp="1"/>
          </p:cNvSpPr>
          <p:nvPr>
            <p:ph type="sldNum" sz="quarter" idx="12"/>
          </p:nvPr>
        </p:nvSpPr>
        <p:spPr>
          <a:xfrm>
            <a:off x="8229600" y="6473952"/>
            <a:ext cx="758952" cy="246888"/>
          </a:xfrm>
        </p:spPr>
        <p:txBody>
          <a:bodyPr/>
          <a:lstStyle/>
          <a:p>
            <a:fld id="{A80422DF-C118-4D1E-AF1B-BC404AE9810B}" type="slidenum">
              <a:rPr lang="fa-IR" smtClean="0"/>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5CC91D-8C1A-4EDD-B576-F7D17AEBDB60}" type="datetimeFigureOut">
              <a:rPr lang="fa-IR" smtClean="0"/>
              <a:t>1441/07/11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80422DF-C118-4D1E-AF1B-BC404AE9810B}" type="slidenum">
              <a:rPr lang="fa-IR" smtClean="0"/>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95CC91D-8C1A-4EDD-B576-F7D17AEBDB60}" type="datetimeFigureOut">
              <a:rPr lang="fa-IR" smtClean="0"/>
              <a:t>1441/07/11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80422DF-C118-4D1E-AF1B-BC404AE9810B}" type="slidenum">
              <a:rPr lang="fa-IR" smtClean="0"/>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95CC91D-8C1A-4EDD-B576-F7D17AEBDB60}" type="datetimeFigureOut">
              <a:rPr lang="fa-IR" smtClean="0"/>
              <a:t>1441/07/11</a:t>
            </a:fld>
            <a:endParaRPr lang="fa-IR"/>
          </a:p>
        </p:txBody>
      </p:sp>
      <p:sp>
        <p:nvSpPr>
          <p:cNvPr id="19" name="Footer Placeholder 18"/>
          <p:cNvSpPr>
            <a:spLocks noGrp="1"/>
          </p:cNvSpPr>
          <p:nvPr>
            <p:ph type="ftr" sz="quarter" idx="11"/>
          </p:nvPr>
        </p:nvSpPr>
        <p:spPr>
          <a:xfrm>
            <a:off x="3581400" y="76200"/>
            <a:ext cx="2895600" cy="288925"/>
          </a:xfrm>
        </p:spPr>
        <p:txBody>
          <a:bodyPr/>
          <a:lstStyle/>
          <a:p>
            <a:endParaRPr lang="fa-IR"/>
          </a:p>
        </p:txBody>
      </p:sp>
      <p:sp>
        <p:nvSpPr>
          <p:cNvPr id="16" name="Slide Number Placeholder 15"/>
          <p:cNvSpPr>
            <a:spLocks noGrp="1"/>
          </p:cNvSpPr>
          <p:nvPr>
            <p:ph type="sldNum" sz="quarter" idx="12"/>
          </p:nvPr>
        </p:nvSpPr>
        <p:spPr>
          <a:xfrm>
            <a:off x="8229600" y="6473952"/>
            <a:ext cx="758952" cy="246888"/>
          </a:xfrm>
        </p:spPr>
        <p:txBody>
          <a:bodyPr/>
          <a:lstStyle/>
          <a:p>
            <a:fld id="{A80422DF-C118-4D1E-AF1B-BC404AE9810B}" type="slidenum">
              <a:rPr lang="fa-IR" smtClean="0"/>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995CC91D-8C1A-4EDD-B576-F7D17AEBDB60}" type="datetimeFigureOut">
              <a:rPr lang="fa-IR" smtClean="0"/>
              <a:t>1441/07/11</a:t>
            </a:fld>
            <a:endParaRPr lang="fa-IR"/>
          </a:p>
        </p:txBody>
      </p:sp>
      <p:sp>
        <p:nvSpPr>
          <p:cNvPr id="11" name="Footer Placeholder 10"/>
          <p:cNvSpPr>
            <a:spLocks noGrp="1"/>
          </p:cNvSpPr>
          <p:nvPr>
            <p:ph type="ftr" sz="quarter" idx="11"/>
          </p:nvPr>
        </p:nvSpPr>
        <p:spPr/>
        <p:txBody>
          <a:bodyPr/>
          <a:lstStyle/>
          <a:p>
            <a:endParaRPr lang="fa-IR"/>
          </a:p>
        </p:txBody>
      </p:sp>
      <p:sp>
        <p:nvSpPr>
          <p:cNvPr id="16" name="Slide Number Placeholder 15"/>
          <p:cNvSpPr>
            <a:spLocks noGrp="1"/>
          </p:cNvSpPr>
          <p:nvPr>
            <p:ph type="sldNum" sz="quarter" idx="12"/>
          </p:nvPr>
        </p:nvSpPr>
        <p:spPr/>
        <p:txBody>
          <a:bodyPr/>
          <a:lstStyle/>
          <a:p>
            <a:fld id="{A80422DF-C118-4D1E-AF1B-BC404AE9810B}" type="slidenum">
              <a:rPr lang="fa-IR" smtClean="0"/>
              <a:t>‹#›</a:t>
            </a:fld>
            <a:endParaRPr lang="fa-I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995CC91D-8C1A-4EDD-B576-F7D17AEBDB60}" type="datetimeFigureOut">
              <a:rPr lang="fa-IR" smtClean="0"/>
              <a:t>1441/07/11</a:t>
            </a:fld>
            <a:endParaRPr lang="fa-IR"/>
          </a:p>
        </p:txBody>
      </p:sp>
      <p:sp>
        <p:nvSpPr>
          <p:cNvPr id="10" name="Footer Placeholder 9"/>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A80422DF-C118-4D1E-AF1B-BC404AE9810B}" type="slidenum">
              <a:rPr lang="fa-IR" smtClean="0"/>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995CC91D-8C1A-4EDD-B576-F7D17AEBDB60}" type="datetimeFigureOut">
              <a:rPr lang="fa-IR" smtClean="0"/>
              <a:t>1441/07/11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229600" y="6477000"/>
            <a:ext cx="762000" cy="246888"/>
          </a:xfrm>
        </p:spPr>
        <p:txBody>
          <a:bodyPr/>
          <a:lstStyle/>
          <a:p>
            <a:fld id="{A80422DF-C118-4D1E-AF1B-BC404AE9810B}" type="slidenum">
              <a:rPr lang="fa-IR" smtClean="0"/>
              <a:t>‹#›</a:t>
            </a:fld>
            <a:endParaRPr lang="fa-I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95CC91D-8C1A-4EDD-B576-F7D17AEBDB60}" type="datetimeFigureOut">
              <a:rPr lang="fa-IR" smtClean="0"/>
              <a:t>1441/07/11</a:t>
            </a:fld>
            <a:endParaRPr lang="fa-IR"/>
          </a:p>
        </p:txBody>
      </p:sp>
      <p:sp>
        <p:nvSpPr>
          <p:cNvPr id="21" name="Footer Placeholder 20"/>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A80422DF-C118-4D1E-AF1B-BC404AE9810B}" type="slidenum">
              <a:rPr lang="fa-IR" smtClean="0"/>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95CC91D-8C1A-4EDD-B576-F7D17AEBDB60}" type="datetimeFigureOut">
              <a:rPr lang="fa-IR" smtClean="0"/>
              <a:t>1441/07/11</a:t>
            </a:fld>
            <a:endParaRPr lang="fa-IR"/>
          </a:p>
        </p:txBody>
      </p:sp>
      <p:sp>
        <p:nvSpPr>
          <p:cNvPr id="24" name="Footer Placeholder 23"/>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80422DF-C118-4D1E-AF1B-BC404AE9810B}" type="slidenum">
              <a:rPr lang="fa-IR" smtClean="0"/>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95CC91D-8C1A-4EDD-B576-F7D17AEBDB60}" type="datetimeFigureOut">
              <a:rPr lang="fa-IR" smtClean="0"/>
              <a:t>1441/07/11</a:t>
            </a:fld>
            <a:endParaRPr lang="fa-IR"/>
          </a:p>
        </p:txBody>
      </p:sp>
      <p:sp>
        <p:nvSpPr>
          <p:cNvPr id="29" name="Footer Placeholder 28"/>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A80422DF-C118-4D1E-AF1B-BC404AE9810B}" type="slidenum">
              <a:rPr lang="fa-IR" smtClean="0"/>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995CC91D-8C1A-4EDD-B576-F7D17AEBDB60}" type="datetimeFigureOut">
              <a:rPr lang="fa-IR" smtClean="0"/>
              <a:t>1441/07/11</a:t>
            </a:fld>
            <a:endParaRPr lang="fa-IR"/>
          </a:p>
        </p:txBody>
      </p:sp>
      <p:sp>
        <p:nvSpPr>
          <p:cNvPr id="5" name="Footer Placeholder 4"/>
          <p:cNvSpPr>
            <a:spLocks noGrp="1"/>
          </p:cNvSpPr>
          <p:nvPr>
            <p:ph type="ftr" sz="quarter" idx="11"/>
          </p:nvPr>
        </p:nvSpPr>
        <p:spPr/>
        <p:txBody>
          <a:bodyPr/>
          <a:lstStyle/>
          <a:p>
            <a:endParaRPr lang="fa-IR"/>
          </a:p>
        </p:txBody>
      </p:sp>
      <p:sp>
        <p:nvSpPr>
          <p:cNvPr id="31" name="Slide Number Placeholder 30"/>
          <p:cNvSpPr>
            <a:spLocks noGrp="1"/>
          </p:cNvSpPr>
          <p:nvPr>
            <p:ph type="sldNum" sz="quarter" idx="12"/>
          </p:nvPr>
        </p:nvSpPr>
        <p:spPr/>
        <p:txBody>
          <a:bodyPr/>
          <a:lstStyle/>
          <a:p>
            <a:fld id="{A80422DF-C118-4D1E-AF1B-BC404AE9810B}" type="slidenum">
              <a:rPr lang="fa-IR" smtClean="0"/>
              <a:t>‹#›</a:t>
            </a:fld>
            <a:endParaRPr lang="fa-I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95CC91D-8C1A-4EDD-B576-F7D17AEBDB60}" type="datetimeFigureOut">
              <a:rPr lang="fa-IR" smtClean="0"/>
              <a:t>1441/07/11</a:t>
            </a:fld>
            <a:endParaRPr lang="fa-I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fa-I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A80422DF-C118-4D1E-AF1B-BC404AE9810B}" type="slidenum">
              <a:rPr lang="fa-IR" smtClean="0"/>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r" rtl="1"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r" rtl="1"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r" rtl="1"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r" rtl="1"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hyperlink" Target="http://www.papyrus.ir/Wikies/233/%D8%A7%D8%B5%D9%88%D9%84-%DA%86%D9%87%D8%A7%D8%B1%D8%AF%D9%87-%DA%AF%D8%A7%D9%86%D9%87-%D9%85%D8%AF%DB%8C%D8%B1%DB%8C%D8%AA-%D9%81%D8%A7%DB%8C%D9%88%D9%84-Fayol-s-14-Principles-of-Management#_ftnref8" TargetMode="External"/><Relationship Id="rId13" Type="http://schemas.openxmlformats.org/officeDocument/2006/relationships/hyperlink" Target="http://www.papyrus.ir/Wikies/233/%D8%A7%D8%B5%D9%88%D9%84-%DA%86%D9%87%D8%A7%D8%B1%D8%AF%D9%87-%DA%AF%D8%A7%D9%86%D9%87-%D9%85%D8%AF%DB%8C%D8%B1%DB%8C%D8%AA-%D9%81%D8%A7%DB%8C%D9%88%D9%84-Fayol-s-14-Principles-of-Management#_ftnref13" TargetMode="External"/><Relationship Id="rId3" Type="http://schemas.openxmlformats.org/officeDocument/2006/relationships/hyperlink" Target="http://www.papyrus.ir/Wikies/233/%D8%A7%D8%B5%D9%88%D9%84-%DA%86%D9%87%D8%A7%D8%B1%D8%AF%D9%87-%DA%AF%D8%A7%D9%86%D9%87-%D9%85%D8%AF%DB%8C%D8%B1%DB%8C%D8%AA-%D9%81%D8%A7%DB%8C%D9%88%D9%84-Fayol-s-14-Principles-of-Management#_ftnref3" TargetMode="External"/><Relationship Id="rId7" Type="http://schemas.openxmlformats.org/officeDocument/2006/relationships/hyperlink" Target="http://www.papyrus.ir/Wikies/233/%D8%A7%D8%B5%D9%88%D9%84-%DA%86%D9%87%D8%A7%D8%B1%D8%AF%D9%87-%DA%AF%D8%A7%D9%86%D9%87-%D9%85%D8%AF%DB%8C%D8%B1%DB%8C%D8%AA-%D9%81%D8%A7%DB%8C%D9%88%D9%84-Fayol-s-14-Principles-of-Management#_ftnref7" TargetMode="External"/><Relationship Id="rId12" Type="http://schemas.openxmlformats.org/officeDocument/2006/relationships/hyperlink" Target="http://www.papyrus.ir/Wikies/233/%D8%A7%D8%B5%D9%88%D9%84-%DA%86%D9%87%D8%A7%D8%B1%D8%AF%D9%87-%DA%AF%D8%A7%D9%86%D9%87-%D9%85%D8%AF%DB%8C%D8%B1%DB%8C%D8%AA-%D9%81%D8%A7%DB%8C%D9%88%D9%84-Fayol-s-14-Principles-of-Management#_ftnref12" TargetMode="External"/><Relationship Id="rId2" Type="http://schemas.openxmlformats.org/officeDocument/2006/relationships/hyperlink" Target="http://www.papyrus.ir/Wikies/233/%D8%A7%D8%B5%D9%88%D9%84-%DA%86%D9%87%D8%A7%D8%B1%D8%AF%D9%87-%DA%AF%D8%A7%D9%86%D9%87-%D9%85%D8%AF%DB%8C%D8%B1%DB%8C%D8%AA-%D9%81%D8%A7%DB%8C%D9%88%D9%84-Fayol-s-14-Principles-of-Management#_ftnref2" TargetMode="External"/><Relationship Id="rId1" Type="http://schemas.openxmlformats.org/officeDocument/2006/relationships/slideLayout" Target="../slideLayouts/slideLayout2.xml"/><Relationship Id="rId6" Type="http://schemas.openxmlformats.org/officeDocument/2006/relationships/hyperlink" Target="http://www.papyrus.ir/Wikies/233/%D8%A7%D8%B5%D9%88%D9%84-%DA%86%D9%87%D8%A7%D8%B1%D8%AF%D9%87-%DA%AF%D8%A7%D9%86%D9%87-%D9%85%D8%AF%DB%8C%D8%B1%DB%8C%D8%AA-%D9%81%D8%A7%DB%8C%D9%88%D9%84-Fayol-s-14-Principles-of-Management#_ftnref6" TargetMode="External"/><Relationship Id="rId11" Type="http://schemas.openxmlformats.org/officeDocument/2006/relationships/hyperlink" Target="http://www.papyrus.ir/Wikies/233/%D8%A7%D8%B5%D9%88%D9%84-%DA%86%D9%87%D8%A7%D8%B1%D8%AF%D9%87-%DA%AF%D8%A7%D9%86%D9%87-%D9%85%D8%AF%DB%8C%D8%B1%DB%8C%D8%AA-%D9%81%D8%A7%DB%8C%D9%88%D9%84-Fayol-s-14-Principles-of-Management#_ftnref11" TargetMode="External"/><Relationship Id="rId5" Type="http://schemas.openxmlformats.org/officeDocument/2006/relationships/hyperlink" Target="http://www.papyrus.ir/Wikies/233/%D8%A7%D8%B5%D9%88%D9%84-%DA%86%D9%87%D8%A7%D8%B1%D8%AF%D9%87-%DA%AF%D8%A7%D9%86%D9%87-%D9%85%D8%AF%DB%8C%D8%B1%DB%8C%D8%AA-%D9%81%D8%A7%DB%8C%D9%88%D9%84-Fayol-s-14-Principles-of-Management#_ftnref5" TargetMode="External"/><Relationship Id="rId15" Type="http://schemas.openxmlformats.org/officeDocument/2006/relationships/hyperlink" Target="http://www.papyrus.ir/Wikies/233/%D8%A7%D8%B5%D9%88%D9%84-%DA%86%D9%87%D8%A7%D8%B1%D8%AF%D9%87-%DA%AF%D8%A7%D9%86%D9%87-%D9%85%D8%AF%DB%8C%D8%B1%DB%8C%D8%AA-%D9%81%D8%A7%DB%8C%D9%88%D9%84-Fayol-s-14-Principles-of-Management#_ftnref15" TargetMode="External"/><Relationship Id="rId10" Type="http://schemas.openxmlformats.org/officeDocument/2006/relationships/hyperlink" Target="http://www.papyrus.ir/Wikies/233/%D8%A7%D8%B5%D9%88%D9%84-%DA%86%D9%87%D8%A7%D8%B1%D8%AF%D9%87-%DA%AF%D8%A7%D9%86%D9%87-%D9%85%D8%AF%DB%8C%D8%B1%DB%8C%D8%AA-%D9%81%D8%A7%DB%8C%D9%88%D9%84-Fayol-s-14-Principles-of-Management#_ftnref10" TargetMode="External"/><Relationship Id="rId4" Type="http://schemas.openxmlformats.org/officeDocument/2006/relationships/hyperlink" Target="http://www.papyrus.ir/Wikies/233/%D8%A7%D8%B5%D9%88%D9%84-%DA%86%D9%87%D8%A7%D8%B1%D8%AF%D9%87-%DA%AF%D8%A7%D9%86%D9%87-%D9%85%D8%AF%DB%8C%D8%B1%DB%8C%D8%AA-%D9%81%D8%A7%DB%8C%D9%88%D9%84-Fayol-s-14-Principles-of-Management#_ftnref4" TargetMode="External"/><Relationship Id="rId9" Type="http://schemas.openxmlformats.org/officeDocument/2006/relationships/hyperlink" Target="http://www.papyrus.ir/Wikies/233/%D8%A7%D8%B5%D9%88%D9%84-%DA%86%D9%87%D8%A7%D8%B1%D8%AF%D9%87-%DA%AF%D8%A7%D9%86%D9%87-%D9%85%D8%AF%DB%8C%D8%B1%DB%8C%D8%AA-%D9%81%D8%A7%DB%8C%D9%88%D9%84-Fayol-s-14-Principles-of-Management#_ftnref9" TargetMode="External"/><Relationship Id="rId14" Type="http://schemas.openxmlformats.org/officeDocument/2006/relationships/hyperlink" Target="http://www.papyrus.ir/Wikies/233/%D8%A7%D8%B5%D9%88%D9%84-%DA%86%D9%87%D8%A7%D8%B1%D8%AF%D9%87-%DA%AF%D8%A7%D9%86%D9%87-%D9%85%D8%AF%DB%8C%D8%B1%DB%8C%D8%AA-%D9%81%D8%A7%DB%8C%D9%88%D9%84-Fayol-s-14-Principles-of-Management#_ftnref14"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1"/>
            <a:ext cx="7772400" cy="990599"/>
          </a:xfrm>
        </p:spPr>
        <p:txBody>
          <a:bodyPr/>
          <a:lstStyle/>
          <a:p>
            <a:r>
              <a:rPr lang="fa-IR" dirty="0" smtClean="0">
                <a:cs typeface="B Zar" pitchFamily="2" charset="-78"/>
              </a:rPr>
              <a:t>روان شناسی کار </a:t>
            </a:r>
            <a:endParaRPr lang="fa-IR" dirty="0">
              <a:cs typeface="B Zar" pitchFamily="2" charset="-78"/>
            </a:endParaRPr>
          </a:p>
        </p:txBody>
      </p:sp>
      <p:sp>
        <p:nvSpPr>
          <p:cNvPr id="3" name="Subtitle 2"/>
          <p:cNvSpPr>
            <a:spLocks noGrp="1"/>
          </p:cNvSpPr>
          <p:nvPr>
            <p:ph type="subTitle" idx="1"/>
          </p:nvPr>
        </p:nvSpPr>
        <p:spPr>
          <a:xfrm>
            <a:off x="685800" y="1600200"/>
            <a:ext cx="7772400" cy="4648200"/>
          </a:xfrm>
        </p:spPr>
        <p:txBody>
          <a:bodyPr/>
          <a:lstStyle/>
          <a:p>
            <a:pPr algn="r"/>
            <a:r>
              <a:rPr lang="fa-IR" dirty="0" smtClean="0">
                <a:cs typeface="B Zar" pitchFamily="2" charset="-78"/>
              </a:rPr>
              <a:t>روان شناسی کار </a:t>
            </a:r>
          </a:p>
          <a:p>
            <a:pPr algn="r"/>
            <a:r>
              <a:rPr lang="fa-IR" dirty="0" smtClean="0">
                <a:cs typeface="B Zar" pitchFamily="2" charset="-78"/>
              </a:rPr>
              <a:t>دکتر حمزه گنجی </a:t>
            </a:r>
          </a:p>
          <a:p>
            <a:pPr algn="r"/>
            <a:r>
              <a:rPr lang="fa-IR" dirty="0" smtClean="0">
                <a:cs typeface="B Zar" pitchFamily="2" charset="-78"/>
              </a:rPr>
              <a:t>نشر ساوالان </a:t>
            </a:r>
          </a:p>
          <a:p>
            <a:pPr algn="r"/>
            <a:r>
              <a:rPr lang="fa-IR" dirty="0" smtClean="0">
                <a:cs typeface="B Zar" pitchFamily="2" charset="-78"/>
              </a:rPr>
              <a:t>چاپ بیستم تابستان 1394</a:t>
            </a:r>
          </a:p>
          <a:p>
            <a:pPr algn="r"/>
            <a:endParaRPr lang="fa-IR" dirty="0">
              <a:cs typeface="B Zar" pitchFamily="2" charset="-78"/>
            </a:endParaRPr>
          </a:p>
        </p:txBody>
      </p:sp>
    </p:spTree>
    <p:extLst>
      <p:ext uri="{BB962C8B-B14F-4D97-AF65-F5344CB8AC3E}">
        <p14:creationId xmlns:p14="http://schemas.microsoft.com/office/powerpoint/2010/main" val="173726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95400"/>
            <a:ext cx="8686800" cy="4784725"/>
          </a:xfrm>
        </p:spPr>
        <p:txBody>
          <a:bodyPr/>
          <a:lstStyle/>
          <a:p>
            <a:r>
              <a:rPr lang="fa-IR" b="1" dirty="0" smtClean="0">
                <a:cs typeface="B Zar" pitchFamily="2" charset="-78"/>
              </a:rPr>
              <a:t>کار کردن چیزی بالاتر از نان در آوردن است . </a:t>
            </a:r>
          </a:p>
          <a:p>
            <a:r>
              <a:rPr lang="fa-IR" b="1" dirty="0" smtClean="0">
                <a:cs typeface="B Zar" pitchFamily="2" charset="-78"/>
              </a:rPr>
              <a:t>هر یک از روزهای زندگی در ارتباط با کاری که داریم سازمان می یابد </a:t>
            </a:r>
          </a:p>
          <a:p>
            <a:r>
              <a:rPr lang="fa-IR" b="1" dirty="0" smtClean="0">
                <a:cs typeface="B Zar" pitchFamily="2" charset="-78"/>
              </a:rPr>
              <a:t>اگر ساعت کار تغییر کند ،تمام زمان بندی روز نیز تغییر خواهد کرد .  </a:t>
            </a:r>
          </a:p>
          <a:p>
            <a:r>
              <a:rPr lang="fa-IR" b="1" dirty="0" smtClean="0">
                <a:cs typeface="B Zar" pitchFamily="2" charset="-78"/>
              </a:rPr>
              <a:t>کار وادار می کند که زمان را برنامه ریزی کنیم ،لباس خاصی بپوشیم ،جای خاصی را برای سکونت در نظر بگیریم ،به طبقه اجتماعی – اقتصادی خاصی تعلق داشته باشیم </a:t>
            </a:r>
            <a:endParaRPr lang="fa-IR" b="1" dirty="0">
              <a:cs typeface="B Zar" pitchFamily="2" charset="-78"/>
            </a:endParaRPr>
          </a:p>
        </p:txBody>
      </p:sp>
    </p:spTree>
    <p:extLst>
      <p:ext uri="{BB962C8B-B14F-4D97-AF65-F5344CB8AC3E}">
        <p14:creationId xmlns:p14="http://schemas.microsoft.com/office/powerpoint/2010/main" val="3741201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6000" b="1" dirty="0" smtClean="0">
                <a:cs typeface="B Zar" pitchFamily="2" charset="-78"/>
              </a:rPr>
              <a:t>مجاورت</a:t>
            </a:r>
            <a:r>
              <a:rPr lang="fa-IR" dirty="0" smtClean="0">
                <a:cs typeface="B Zar" pitchFamily="2" charset="-78"/>
              </a:rPr>
              <a:t> </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sz="3600" b="1" dirty="0" smtClean="0">
                <a:cs typeface="B Zar" pitchFamily="2" charset="-78"/>
              </a:rPr>
              <a:t>تمایل به سازماندهی ادراک ها بر اساس گروه بندی مجدد اشیایی که به یکدیگر نزدیک هستند ،مجاورت نامیده شده است </a:t>
            </a:r>
          </a:p>
          <a:p>
            <a:r>
              <a:rPr lang="fa-IR" sz="3600" b="1" dirty="0" smtClean="0">
                <a:cs typeface="B Zar" pitchFamily="2" charset="-78"/>
              </a:rPr>
              <a:t>اگر اشیاء در نزدیک یکدیگر قرار گیرند ،حتی اگر بین آن ها به طور عینی رابطه ای نباشد خیلی راحت به صورت یک مجموعه واحد ادراک خواهند شد . </a:t>
            </a:r>
            <a:endParaRPr lang="fa-IR" sz="3600" b="1" dirty="0">
              <a:cs typeface="B Zar" pitchFamily="2" charset="-78"/>
            </a:endParaRPr>
          </a:p>
        </p:txBody>
      </p:sp>
    </p:spTree>
    <p:extLst>
      <p:ext uri="{BB962C8B-B14F-4D97-AF65-F5344CB8AC3E}">
        <p14:creationId xmlns:p14="http://schemas.microsoft.com/office/powerpoint/2010/main" val="59676194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6000" b="1" dirty="0" smtClean="0">
                <a:cs typeface="B Zar" pitchFamily="2" charset="-78"/>
              </a:rPr>
              <a:t>مشابهت</a:t>
            </a:r>
            <a:r>
              <a:rPr lang="fa-IR" dirty="0" smtClean="0">
                <a:cs typeface="B Zar" pitchFamily="2" charset="-78"/>
              </a:rPr>
              <a:t> </a:t>
            </a:r>
            <a:endParaRPr lang="fa-IR"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مشابهت یکی از اصول سازمان دهی ادراکی است که بر اساس آن ،گروهی از اشیاء ،به دلیل تشابه سنی بین خود به صورت یک مجموعه درک می شوند . </a:t>
            </a:r>
          </a:p>
          <a:p>
            <a:r>
              <a:rPr lang="fa-IR" b="1" dirty="0" smtClean="0">
                <a:cs typeface="B Zar" pitchFamily="2" charset="-78"/>
              </a:rPr>
              <a:t>اشیاء ،اشخاص یا رویدادهایی که ویژگی های مشابه دارند ،با هم گروه بندی می شوند </a:t>
            </a:r>
          </a:p>
          <a:p>
            <a:r>
              <a:rPr lang="fa-IR" b="1" dirty="0" smtClean="0">
                <a:cs typeface="B Zar" pitchFamily="2" charset="-78"/>
              </a:rPr>
              <a:t>هر اندازه تشابه بیشتر باشد ،تمایل به گروه بندی آن ها به همان اندازه قوی تر خواهد بود . </a:t>
            </a:r>
          </a:p>
          <a:p>
            <a:r>
              <a:rPr lang="fa-IR" b="1" dirty="0" smtClean="0">
                <a:cs typeface="B Zar" pitchFamily="2" charset="-78"/>
              </a:rPr>
              <a:t>این اصل ،در تکوین تصورات قالبی نقش مهمی دارد </a:t>
            </a:r>
            <a:endParaRPr lang="fa-IR" b="1" dirty="0">
              <a:cs typeface="B Zar" pitchFamily="2" charset="-78"/>
            </a:endParaRPr>
          </a:p>
        </p:txBody>
      </p:sp>
    </p:spTree>
    <p:extLst>
      <p:ext uri="{BB962C8B-B14F-4D97-AF65-F5344CB8AC3E}">
        <p14:creationId xmlns:p14="http://schemas.microsoft.com/office/powerpoint/2010/main" val="416565273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ceit.aut.ac.ir/%7Eshiry/lecture/machine-learning/tutorial/Human%20learning/images/3.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7553" y="390144"/>
            <a:ext cx="5413247" cy="5925312"/>
          </a:xfrm>
          <a:prstGeom prst="rect">
            <a:avLst/>
          </a:prstGeom>
          <a:noFill/>
          <a:ln>
            <a:noFill/>
          </a:ln>
        </p:spPr>
      </p:pic>
    </p:spTree>
    <p:extLst>
      <p:ext uri="{BB962C8B-B14F-4D97-AF65-F5344CB8AC3E}">
        <p14:creationId xmlns:p14="http://schemas.microsoft.com/office/powerpoint/2010/main" val="13381479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9344" y="1767841"/>
            <a:ext cx="4617720" cy="4242815"/>
          </a:xfrm>
        </p:spPr>
      </p:pic>
    </p:spTree>
    <p:extLst>
      <p:ext uri="{BB962C8B-B14F-4D97-AF65-F5344CB8AC3E}">
        <p14:creationId xmlns:p14="http://schemas.microsoft.com/office/powerpoint/2010/main" val="214948088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6000" b="1" dirty="0" smtClean="0">
                <a:cs typeface="B Zar" pitchFamily="2" charset="-78"/>
              </a:rPr>
              <a:t>پیوستگی </a:t>
            </a:r>
            <a:endParaRPr lang="fa-IR" sz="6000" b="1" dirty="0">
              <a:cs typeface="B Zar" pitchFamily="2" charset="-78"/>
            </a:endParaRPr>
          </a:p>
        </p:txBody>
      </p:sp>
      <p:sp>
        <p:nvSpPr>
          <p:cNvPr id="3" name="Content Placeholder 2"/>
          <p:cNvSpPr>
            <a:spLocks noGrp="1"/>
          </p:cNvSpPr>
          <p:nvPr>
            <p:ph idx="1"/>
          </p:nvPr>
        </p:nvSpPr>
        <p:spPr/>
        <p:txBody>
          <a:bodyPr>
            <a:normAutofit/>
          </a:bodyPr>
          <a:lstStyle/>
          <a:p>
            <a:r>
              <a:rPr lang="fa-IR" sz="4000" b="1" dirty="0" smtClean="0">
                <a:cs typeface="B Zar" pitchFamily="2" charset="-78"/>
              </a:rPr>
              <a:t>پیوستگی یا تداوم ،یعنی ،توانایی ادراک اشیاء به شکل پیوسته یا یکنواخت </a:t>
            </a:r>
          </a:p>
          <a:p>
            <a:r>
              <a:rPr lang="fa-IR" sz="4000" b="1" dirty="0" smtClean="0">
                <a:cs typeface="B Zar" pitchFamily="2" charset="-78"/>
              </a:rPr>
              <a:t>به عبارت دیگر ،پیوستگی یعنی توانایی پیوند دادن هر عنصر به عنصر پیش از خود و پس از خود ،به طوری که آن ها به صورت یک شکل پیوسته ادراک شوند .  </a:t>
            </a:r>
            <a:endParaRPr lang="fa-IR" sz="4000" b="1" dirty="0">
              <a:cs typeface="B Zar" pitchFamily="2" charset="-78"/>
            </a:endParaRPr>
          </a:p>
        </p:txBody>
      </p:sp>
    </p:spTree>
    <p:extLst>
      <p:ext uri="{BB962C8B-B14F-4D97-AF65-F5344CB8AC3E}">
        <p14:creationId xmlns:p14="http://schemas.microsoft.com/office/powerpoint/2010/main" val="16858890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5400" b="1" dirty="0" smtClean="0">
                <a:cs typeface="B Zar" pitchFamily="2" charset="-78"/>
              </a:rPr>
              <a:t>کامل بودن </a:t>
            </a:r>
            <a:endParaRPr lang="fa-IR" sz="5400" b="1" dirty="0">
              <a:cs typeface="B Zar" pitchFamily="2" charset="-78"/>
            </a:endParaRPr>
          </a:p>
        </p:txBody>
      </p:sp>
      <p:sp>
        <p:nvSpPr>
          <p:cNvPr id="3" name="Content Placeholder 2"/>
          <p:cNvSpPr>
            <a:spLocks noGrp="1"/>
          </p:cNvSpPr>
          <p:nvPr>
            <p:ph idx="1"/>
          </p:nvPr>
        </p:nvSpPr>
        <p:spPr>
          <a:xfrm>
            <a:off x="457200" y="1371600"/>
            <a:ext cx="8229600" cy="4754563"/>
          </a:xfrm>
        </p:spPr>
        <p:txBody>
          <a:bodyPr>
            <a:normAutofit/>
          </a:bodyPr>
          <a:lstStyle/>
          <a:p>
            <a:r>
              <a:rPr lang="fa-IR" sz="3600" b="1" dirty="0" smtClean="0">
                <a:cs typeface="B Zar" pitchFamily="2" charset="-78"/>
              </a:rPr>
              <a:t>فرایندهای ادراک تمایل دارند احساس ها طوری سازمان دهند که آن ها به صورت یک کل کامل درک شوند نه اجزای پراکنده ،یعنی ،وقتی محرک ناقص است و حتی زمانی که از نظر فیزیکی وجود خارجی ندارد ،ارگانیسم آن را تکمیل می کند و به صورت یک کل می بیند </a:t>
            </a:r>
            <a:endParaRPr lang="fa-IR" sz="3600" b="1" dirty="0">
              <a:cs typeface="B Zar" pitchFamily="2" charset="-78"/>
            </a:endParaRPr>
          </a:p>
        </p:txBody>
      </p:sp>
    </p:spTree>
    <p:extLst>
      <p:ext uri="{BB962C8B-B14F-4D97-AF65-F5344CB8AC3E}">
        <p14:creationId xmlns:p14="http://schemas.microsoft.com/office/powerpoint/2010/main" val="275629333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533400"/>
            <a:ext cx="7239000" cy="5352288"/>
          </a:xfrm>
        </p:spPr>
      </p:pic>
    </p:spTree>
    <p:extLst>
      <p:ext uri="{BB962C8B-B14F-4D97-AF65-F5344CB8AC3E}">
        <p14:creationId xmlns:p14="http://schemas.microsoft.com/office/powerpoint/2010/main" val="186152519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vid rayan\Desktop\خطای بینایی.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52600" y="1600200"/>
            <a:ext cx="6019799" cy="4724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1175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smtClean="0">
                <a:cs typeface="B Zar" pitchFamily="2" charset="-78"/>
              </a:rPr>
              <a:t>تحریف </a:t>
            </a:r>
            <a:endParaRPr lang="fa-IR" sz="4800" b="1" dirty="0">
              <a:cs typeface="B Zar" pitchFamily="2" charset="-78"/>
            </a:endParaRPr>
          </a:p>
        </p:txBody>
      </p:sp>
      <p:sp>
        <p:nvSpPr>
          <p:cNvPr id="3" name="Content Placeholder 2"/>
          <p:cNvSpPr>
            <a:spLocks noGrp="1"/>
          </p:cNvSpPr>
          <p:nvPr>
            <p:ph idx="1"/>
          </p:nvPr>
        </p:nvSpPr>
        <p:spPr/>
        <p:txBody>
          <a:bodyPr>
            <a:normAutofit/>
          </a:bodyPr>
          <a:lstStyle/>
          <a:p>
            <a:r>
              <a:rPr lang="fa-IR" sz="3600" b="1" dirty="0" smtClean="0">
                <a:cs typeface="B Zar" pitchFamily="2" charset="-78"/>
              </a:rPr>
              <a:t>در اصول مختلف سازمان دهی ادراک ،عناصر ادراکی با یکدیگر نوعی ارتباط درونی دارند و بر اساس همین ارتباط توجه را جلب می کنند </a:t>
            </a:r>
          </a:p>
          <a:p>
            <a:r>
              <a:rPr lang="fa-IR" sz="3600" b="1" dirty="0" smtClean="0">
                <a:cs typeface="B Zar" pitchFamily="2" charset="-78"/>
              </a:rPr>
              <a:t>اما در اصل تحریف ، بیشتر تحریف های ادراکی هستند که توجه را جلب می کنند این تحریف ها بر رفتار اثر بنیادی دارند . </a:t>
            </a:r>
            <a:endParaRPr lang="fa-IR" sz="3600" b="1" dirty="0">
              <a:cs typeface="B Zar" pitchFamily="2" charset="-78"/>
            </a:endParaRPr>
          </a:p>
        </p:txBody>
      </p:sp>
    </p:spTree>
    <p:extLst>
      <p:ext uri="{BB962C8B-B14F-4D97-AF65-F5344CB8AC3E}">
        <p14:creationId xmlns:p14="http://schemas.microsoft.com/office/powerpoint/2010/main" val="25416390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smtClean="0">
                <a:cs typeface="B Zar" pitchFamily="2" charset="-78"/>
              </a:rPr>
              <a:t>تصور قالبی </a:t>
            </a:r>
            <a:endParaRPr lang="fa-IR" sz="4800" b="1" dirty="0">
              <a:cs typeface="B Zar" pitchFamily="2" charset="-78"/>
            </a:endParaRPr>
          </a:p>
        </p:txBody>
      </p:sp>
      <p:sp>
        <p:nvSpPr>
          <p:cNvPr id="3" name="Content Placeholder 2"/>
          <p:cNvSpPr>
            <a:spLocks noGrp="1"/>
          </p:cNvSpPr>
          <p:nvPr>
            <p:ph idx="1"/>
          </p:nvPr>
        </p:nvSpPr>
        <p:spPr/>
        <p:txBody>
          <a:bodyPr>
            <a:normAutofit lnSpcReduction="10000"/>
          </a:bodyPr>
          <a:lstStyle/>
          <a:p>
            <a:r>
              <a:rPr lang="fa-IR" b="1" dirty="0" smtClean="0">
                <a:cs typeface="B Zar" pitchFamily="2" charset="-78"/>
              </a:rPr>
              <a:t>تصور قالبی ،یعنی قضاوت در باره افراد بر اساس عوامل مسلط و مشترک در یک گروه </a:t>
            </a:r>
          </a:p>
          <a:p>
            <a:r>
              <a:rPr lang="fa-IR" b="1" dirty="0" smtClean="0">
                <a:cs typeface="B Zar" pitchFamily="2" charset="-78"/>
              </a:rPr>
              <a:t>می توان گفت که تصور قالبی ،قضاوت از پیش پذیرفته شده است نه قضاوتی که بر اساس ویژگی های افراد ،گروه ها یا جمعیت به وجود آید . </a:t>
            </a:r>
          </a:p>
          <a:p>
            <a:r>
              <a:rPr lang="fa-IR" b="1" dirty="0" smtClean="0">
                <a:cs typeface="B Zar" pitchFamily="2" charset="-78"/>
              </a:rPr>
              <a:t>تصور قالبی خطاهای ادراکی به وجود می آورد ،زیرا افراد را وادار می کند تا در تعیین تفاوت های فردی و صفات شخصیتی ،تنها برخی ویژگی های اشخاص دور و بر خود را به حساب آورند . </a:t>
            </a:r>
            <a:endParaRPr lang="fa-IR" b="1" dirty="0">
              <a:cs typeface="B Zar" pitchFamily="2" charset="-78"/>
            </a:endParaRPr>
          </a:p>
        </p:txBody>
      </p:sp>
    </p:spTree>
    <p:extLst>
      <p:ext uri="{BB962C8B-B14F-4D97-AF65-F5344CB8AC3E}">
        <p14:creationId xmlns:p14="http://schemas.microsoft.com/office/powerpoint/2010/main" val="578129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4860925"/>
          </a:xfrm>
        </p:spPr>
        <p:txBody>
          <a:bodyPr/>
          <a:lstStyle/>
          <a:p>
            <a:r>
              <a:rPr lang="fa-IR" b="1" dirty="0" smtClean="0">
                <a:cs typeface="B Zar" pitchFamily="2" charset="-78"/>
              </a:rPr>
              <a:t>کار موجب می شود که استقلال مالی داشته باشیم ،هویت کسب کنیم ،ارزش بدست آوریم ،عزت نفس خود را بالا ببریم و خلاصه این که در جامعه کاره ای شویم . </a:t>
            </a:r>
          </a:p>
          <a:p>
            <a:r>
              <a:rPr lang="fa-IR" b="1" dirty="0" smtClean="0">
                <a:cs typeface="B Zar" pitchFamily="2" charset="-78"/>
              </a:rPr>
              <a:t>در درمان بیماری های روانی نیز کار نقش تعیین کننده دارد و اصولا کار درمانی یکی از شیوه های موثر در درمان است . </a:t>
            </a:r>
          </a:p>
          <a:p>
            <a:r>
              <a:rPr lang="fa-IR" b="1" dirty="0" smtClean="0">
                <a:cs typeface="B Zar" pitchFamily="2" charset="-78"/>
              </a:rPr>
              <a:t>نوروز جمعه : در روزهای جمعه یا به طور کلی در روزهای تعطیل ،چون خانواده اغلب برنامه منظم و از پیش تعیین شده ندارند ،افسرده و مظطرب می شوند . </a:t>
            </a:r>
            <a:endParaRPr lang="fa-IR" b="1" dirty="0">
              <a:cs typeface="B Zar" pitchFamily="2" charset="-78"/>
            </a:endParaRPr>
          </a:p>
        </p:txBody>
      </p:sp>
    </p:spTree>
    <p:extLst>
      <p:ext uri="{BB962C8B-B14F-4D97-AF65-F5344CB8AC3E}">
        <p14:creationId xmlns:p14="http://schemas.microsoft.com/office/powerpoint/2010/main" val="124620898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5400" b="1" dirty="0" smtClean="0">
                <a:cs typeface="B Zar" pitchFamily="2" charset="-78"/>
              </a:rPr>
              <a:t>اولین برداشت </a:t>
            </a:r>
            <a:endParaRPr lang="fa-IR" sz="5400" b="1"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پدیده اولین برداشت یا اثر تقدم در دنیای کار و مخصوصا در مصاحبه های استخدامی ،خیلی مهم است . تحقیقات نشان می دهد که سه چهار دقیقه اول هر مصاحبه تعیین کننده است . همین سه چهار دقیقه اول کافی است که مصاحبه کننده در باره مصاحبه شونده دید پیدا کند </a:t>
            </a:r>
          </a:p>
          <a:p>
            <a:r>
              <a:rPr lang="fa-IR" b="1" dirty="0" smtClean="0">
                <a:cs typeface="B Zar" pitchFamily="2" charset="-78"/>
              </a:rPr>
              <a:t>دقایق بعدی معمولا برای پیدا کردن نشانه هایی صرف می شود که دید اول را تایید می کند </a:t>
            </a:r>
            <a:endParaRPr lang="fa-IR" b="1" dirty="0">
              <a:cs typeface="B Zar" pitchFamily="2" charset="-78"/>
            </a:endParaRPr>
          </a:p>
        </p:txBody>
      </p:sp>
    </p:spTree>
    <p:extLst>
      <p:ext uri="{BB962C8B-B14F-4D97-AF65-F5344CB8AC3E}">
        <p14:creationId xmlns:p14="http://schemas.microsoft.com/office/powerpoint/2010/main" val="112596374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5400" b="1" dirty="0" smtClean="0">
                <a:cs typeface="B Zar" pitchFamily="2" charset="-78"/>
              </a:rPr>
              <a:t>اثر هاله ای </a:t>
            </a:r>
            <a:endParaRPr lang="fa-IR" sz="5400" b="1" dirty="0">
              <a:cs typeface="B Zar" pitchFamily="2" charset="-78"/>
            </a:endParaRPr>
          </a:p>
        </p:txBody>
      </p:sp>
      <p:sp>
        <p:nvSpPr>
          <p:cNvPr id="3" name="Content Placeholder 2"/>
          <p:cNvSpPr>
            <a:spLocks noGrp="1"/>
          </p:cNvSpPr>
          <p:nvPr>
            <p:ph idx="1"/>
          </p:nvPr>
        </p:nvSpPr>
        <p:spPr/>
        <p:txBody>
          <a:bodyPr>
            <a:normAutofit fontScale="92500" lnSpcReduction="20000"/>
          </a:bodyPr>
          <a:lstStyle/>
          <a:p>
            <a:r>
              <a:rPr lang="fa-IR" b="1" dirty="0" smtClean="0">
                <a:cs typeface="B Zar" pitchFamily="2" charset="-78"/>
              </a:rPr>
              <a:t>اثر هاله ای : تمایل به تاکید روی یکی از ویژگی های شخصیت ،به منظور تشکیل یک برداشت کلی مثبت یا منفی در باره کلیه رفتارهای شخص </a:t>
            </a:r>
          </a:p>
          <a:p>
            <a:r>
              <a:rPr lang="fa-IR" b="1" dirty="0" smtClean="0">
                <a:cs typeface="B Zar" pitchFamily="2" charset="-78"/>
              </a:rPr>
              <a:t>اگر ویژگی مورد توجه مثبت باشد ،برداشت کلی در باره فرد مثبت خواهد شد برعکس اگر ویژگی مورد توجه منفی باشد به تنهایی کافی خواهد بود تا ویژگی های مثبت فرد را در هاله ای از تاریکی قرار دهیم و در باره او برداشت کلی منفی فراهم آوریم</a:t>
            </a:r>
          </a:p>
          <a:p>
            <a:r>
              <a:rPr lang="fa-IR" b="1" dirty="0" smtClean="0">
                <a:cs typeface="B Zar" pitchFamily="2" charset="-78"/>
              </a:rPr>
              <a:t>اثر هاله ای دیگری که اغلب وارد عمل می شود این است که مردم تمایل دارند افراد زیبا را با هوش تصور کنند در صورتی که بین آن دو هیچ رابطه ای وجود ندارد  </a:t>
            </a:r>
            <a:endParaRPr lang="fa-IR" b="1" dirty="0">
              <a:cs typeface="B Zar" pitchFamily="2" charset="-78"/>
            </a:endParaRPr>
          </a:p>
        </p:txBody>
      </p:sp>
    </p:spTree>
    <p:extLst>
      <p:ext uri="{BB962C8B-B14F-4D97-AF65-F5344CB8AC3E}">
        <p14:creationId xmlns:p14="http://schemas.microsoft.com/office/powerpoint/2010/main" val="194323785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5400" b="1" dirty="0" smtClean="0">
                <a:cs typeface="B Zar" pitchFamily="2" charset="-78"/>
              </a:rPr>
              <a:t>فرافکنی</a:t>
            </a:r>
            <a:r>
              <a:rPr lang="fa-IR" dirty="0" smtClean="0">
                <a:cs typeface="B Zar" pitchFamily="2" charset="-78"/>
              </a:rPr>
              <a:t> </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sz="4000" b="1" dirty="0" smtClean="0">
                <a:cs typeface="B Zar" pitchFamily="2" charset="-78"/>
              </a:rPr>
              <a:t>فرافکنی یعنی تمایل به نسبت دادن خطاهای خود به دیگران به جای مقابله کردن با آن ها </a:t>
            </a:r>
          </a:p>
          <a:p>
            <a:r>
              <a:rPr lang="fa-IR" sz="4000" b="1" dirty="0" smtClean="0">
                <a:cs typeface="B Zar" pitchFamily="2" charset="-78"/>
              </a:rPr>
              <a:t>آیا تا به حال دانشجویی دیده اید که ضعف های تحصیلی خود را به گردن بگیرد و آن ها را به سهل انگاری استاد یا دشواری سوالات امتحانی نسبت ندهد </a:t>
            </a:r>
            <a:endParaRPr lang="fa-IR" sz="4000" b="1" dirty="0">
              <a:cs typeface="B Zar" pitchFamily="2" charset="-78"/>
            </a:endParaRPr>
          </a:p>
        </p:txBody>
      </p:sp>
    </p:spTree>
    <p:extLst>
      <p:ext uri="{BB962C8B-B14F-4D97-AF65-F5344CB8AC3E}">
        <p14:creationId xmlns:p14="http://schemas.microsoft.com/office/powerpoint/2010/main" val="5240587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Zar" pitchFamily="2" charset="-78"/>
              </a:rPr>
              <a:t>ناهماهنگی شناختی </a:t>
            </a:r>
            <a:endParaRPr lang="fa-IR" sz="4400" b="1" dirty="0">
              <a:cs typeface="B Zar" pitchFamily="2" charset="-78"/>
            </a:endParaRPr>
          </a:p>
        </p:txBody>
      </p:sp>
      <p:sp>
        <p:nvSpPr>
          <p:cNvPr id="3" name="Content Placeholder 2"/>
          <p:cNvSpPr>
            <a:spLocks noGrp="1"/>
          </p:cNvSpPr>
          <p:nvPr>
            <p:ph idx="1"/>
          </p:nvPr>
        </p:nvSpPr>
        <p:spPr/>
        <p:txBody>
          <a:bodyPr>
            <a:noAutofit/>
          </a:bodyPr>
          <a:lstStyle/>
          <a:p>
            <a:r>
              <a:rPr lang="fa-IR" sz="3600" b="1" dirty="0" smtClean="0">
                <a:cs typeface="B Zar" pitchFamily="2" charset="-78"/>
              </a:rPr>
              <a:t>گاهی اتفاق می افتد که برخی اشخاص ،به علت وجود تناقض بین رفتارها و ارزش های اخلاقی خود احساس ناراحتی می کنند . </a:t>
            </a:r>
          </a:p>
          <a:p>
            <a:r>
              <a:rPr lang="fa-IR" sz="3600" b="1" dirty="0" smtClean="0">
                <a:cs typeface="B Zar" pitchFamily="2" charset="-78"/>
              </a:rPr>
              <a:t>به عقیده فستینگر ناهماهنگی شناختی برای شخص غیر قابل تحمل است و او باید به هر قیمتی که هست به ناهماهنگی پایان دهد برای این کار ،تغییر در ارزش ها و نگرش ها ،یا حتی در رفتار ،ضرورت پیدا می کند </a:t>
            </a:r>
            <a:endParaRPr lang="fa-IR" sz="3600" b="1" dirty="0">
              <a:cs typeface="B Zar" pitchFamily="2" charset="-78"/>
            </a:endParaRPr>
          </a:p>
        </p:txBody>
      </p:sp>
    </p:spTree>
    <p:extLst>
      <p:ext uri="{BB962C8B-B14F-4D97-AF65-F5344CB8AC3E}">
        <p14:creationId xmlns:p14="http://schemas.microsoft.com/office/powerpoint/2010/main" val="40730224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Zar" pitchFamily="2" charset="-78"/>
              </a:rPr>
              <a:t>رفتار ،شخصیت و ادراک </a:t>
            </a:r>
            <a:endParaRPr lang="fa-IR" sz="4400" b="1"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شخصیت می تواند با تحریف یا برداشت نادرست از موقعیت ،ادراک را تحت تاثیر قرار دهد </a:t>
            </a:r>
          </a:p>
          <a:p>
            <a:r>
              <a:rPr lang="fa-IR" b="1" dirty="0" smtClean="0">
                <a:cs typeface="B Zar" pitchFamily="2" charset="-78"/>
              </a:rPr>
              <a:t>میزان تحریف ،بر حسب برخی شرایط تغییر می کند </a:t>
            </a:r>
          </a:p>
          <a:p>
            <a:r>
              <a:rPr lang="fa-IR" b="1" dirty="0" smtClean="0">
                <a:cs typeface="B Zar" pitchFamily="2" charset="-78"/>
              </a:rPr>
              <a:t>تحریف ادراکی ،زمانی که موقعیت مبهم یا زمانی که شخص بیمار روانی است ،ظاهرا خیلی مهم است علت اخیر در افراد پارانویا دیده می شود که اشیاء و اشخاص را تهدید آمیز ادراک می کنند و همراه با ترس واکنش نشان می دهند </a:t>
            </a:r>
            <a:endParaRPr lang="fa-IR" b="1" dirty="0">
              <a:cs typeface="B Zar" pitchFamily="2" charset="-78"/>
            </a:endParaRPr>
          </a:p>
        </p:txBody>
      </p:sp>
    </p:spTree>
    <p:extLst>
      <p:ext uri="{BB962C8B-B14F-4D97-AF65-F5344CB8AC3E}">
        <p14:creationId xmlns:p14="http://schemas.microsoft.com/office/powerpoint/2010/main" val="9756061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2348" y="2843832"/>
            <a:ext cx="2879333" cy="2514951"/>
          </a:xfrm>
        </p:spPr>
      </p:pic>
    </p:spTree>
    <p:extLst>
      <p:ext uri="{BB962C8B-B14F-4D97-AF65-F5344CB8AC3E}">
        <p14:creationId xmlns:p14="http://schemas.microsoft.com/office/powerpoint/2010/main" val="296050857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fa-IR" b="1" dirty="0">
                <a:cs typeface="B Zar" pitchFamily="2" charset="-78"/>
              </a:rPr>
              <a:t>تحریف شناختی چیست و چرا خیلی افراد دچار آن هستند؟ </a:t>
            </a:r>
            <a:endParaRPr lang="fa-IR" b="1" dirty="0" smtClean="0">
              <a:cs typeface="B Zar" pitchFamily="2" charset="-78"/>
            </a:endParaRPr>
          </a:p>
          <a:p>
            <a:r>
              <a:rPr lang="fa-IR" b="1" dirty="0" smtClean="0">
                <a:cs typeface="B Zar" pitchFamily="2" charset="-78"/>
              </a:rPr>
              <a:t>تحریف‌های </a:t>
            </a:r>
            <a:r>
              <a:rPr lang="fa-IR" b="1" dirty="0">
                <a:cs typeface="B Zar" pitchFamily="2" charset="-78"/>
              </a:rPr>
              <a:t>شناختی روشی است که ذهنمان ما را درمورد موضوعی که حقیقت ندارد، متقاعد می‌کند. این افکار نادرست معمولاً برای تقویت افکار و احساسات منفی استفاده می‌شوند – یعنی چیزهایی به خودمان می‌گوییم که به نظر منطقی و درست می‌آیند ولی در واقعیت فقط باعث می‌شوند که حس بدی نسبت به خودمان پیدا کنیم</a:t>
            </a:r>
          </a:p>
        </p:txBody>
      </p:sp>
    </p:spTree>
    <p:extLst>
      <p:ext uri="{BB962C8B-B14F-4D97-AF65-F5344CB8AC3E}">
        <p14:creationId xmlns:p14="http://schemas.microsoft.com/office/powerpoint/2010/main" val="363075354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fa-IR" b="1" dirty="0">
                <a:cs typeface="B Zar" pitchFamily="2" charset="-78"/>
              </a:rPr>
              <a:t>بعنوان مثال، فردی ممکن است به خودش بگوید، «من همیشه وقتی می‌خواهم کار جدیدی را شروع کنم با شکست مواجه می‌شوم. پس درنتیجه برای هر کاری که تلاش کنم شکست خواهم خورد.» این نمونه‌ای از تفکر «سیاه و سفید» است. فرد همه چیز را به صورت مطلق می‌بیند – یعنی مثلاً اگر در چیزی شکست خورده است، در همه چیز شکست خواهد خورد. اگر اضافه می‌کرد که «من یک شکست‌خورده کامل و واقعی هستم»، این می‌توانست نمونه‌ای از تعمیم‌دهی افراطی می‌بود – یعنی در نظر گرفتن شکست در یک کار خاص و تعمیم دادن آن به هویت خود</a:t>
            </a:r>
          </a:p>
        </p:txBody>
      </p:sp>
    </p:spTree>
    <p:extLst>
      <p:ext uri="{BB962C8B-B14F-4D97-AF65-F5344CB8AC3E}">
        <p14:creationId xmlns:p14="http://schemas.microsoft.com/office/powerpoint/2010/main" val="7296624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a:cs typeface="B Zar" pitchFamily="2" charset="-78"/>
              </a:rPr>
              <a:t>فیلتر کردن</a:t>
            </a:r>
            <a:endParaRPr lang="fa-IR" sz="4400" dirty="0"/>
          </a:p>
        </p:txBody>
      </p:sp>
      <p:sp>
        <p:nvSpPr>
          <p:cNvPr id="3" name="Content Placeholder 2"/>
          <p:cNvSpPr>
            <a:spLocks noGrp="1"/>
          </p:cNvSpPr>
          <p:nvPr>
            <p:ph idx="1"/>
          </p:nvPr>
        </p:nvSpPr>
        <p:spPr/>
        <p:txBody>
          <a:bodyPr/>
          <a:lstStyle/>
          <a:p>
            <a:r>
              <a:rPr lang="fa-IR" b="1" dirty="0" smtClean="0">
                <a:cs typeface="B Zar" pitchFamily="2" charset="-78"/>
              </a:rPr>
              <a:t>ما </a:t>
            </a:r>
            <a:r>
              <a:rPr lang="fa-IR" b="1" dirty="0">
                <a:cs typeface="B Zar" pitchFamily="2" charset="-78"/>
              </a:rPr>
              <a:t>جزییات منفی را گرفته و آن را بزرگ کرده و همه جنبه‌های مثبت موضوع را از فیلتر عبور می‌دهیم. بعنوان مثال، فرد ممکن است یک جزییات بسیار کوچک و ناچیز از یک موضوع را گرفته و فقط روی آن مانور دهد طوریکه دیدش نسبت به واقعیت تیره و تار شود.</a:t>
            </a:r>
          </a:p>
          <a:p>
            <a:endParaRPr lang="fa-IR" b="1" dirty="0">
              <a:cs typeface="B Zar" pitchFamily="2" charset="-78"/>
            </a:endParaRPr>
          </a:p>
        </p:txBody>
      </p:sp>
    </p:spTree>
    <p:extLst>
      <p:ext uri="{BB962C8B-B14F-4D97-AF65-F5344CB8AC3E}">
        <p14:creationId xmlns:p14="http://schemas.microsoft.com/office/powerpoint/2010/main" val="26366806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a:cs typeface="B Zar" pitchFamily="2" charset="-78"/>
              </a:rPr>
              <a:t>تفکر قطبی (تفکر «سیاه و سفید»)</a:t>
            </a:r>
            <a:endParaRPr lang="fa-IR" sz="4800" dirty="0"/>
          </a:p>
        </p:txBody>
      </p:sp>
      <p:sp>
        <p:nvSpPr>
          <p:cNvPr id="3" name="Content Placeholder 2"/>
          <p:cNvSpPr>
            <a:spLocks noGrp="1"/>
          </p:cNvSpPr>
          <p:nvPr>
            <p:ph idx="1"/>
          </p:nvPr>
        </p:nvSpPr>
        <p:spPr/>
        <p:txBody>
          <a:bodyPr>
            <a:normAutofit/>
          </a:bodyPr>
          <a:lstStyle/>
          <a:p>
            <a:r>
              <a:rPr lang="fa-IR" b="1" dirty="0" smtClean="0">
                <a:cs typeface="B Zar" pitchFamily="2" charset="-78"/>
              </a:rPr>
              <a:t>در </a:t>
            </a:r>
            <a:r>
              <a:rPr lang="fa-IR" b="1" dirty="0">
                <a:cs typeface="B Zar" pitchFamily="2" charset="-78"/>
              </a:rPr>
              <a:t>این نوع طرزفکر، همه چیز یا سیاه است و یا سفید. ما یا باید فردی ایدآل باشیم و یا یک بازنده شکست‌خورده. هیچ حد وسطی وجود ندارد. شما آدمها و موقعیت‌ها را اینطور دسته‌بندی می‌کنید و هیچ جایی برای رنگ خاکستری نمی‌گذارید و پیچیدگی‌های بعضی موقعیت‌ها و انسان‌ها را در نظر نمی‌گیرید. اگر عملکردتان چیزی پایین‌تر از ایدآل باشد، خودتان را یک بازنده تمام‌عیار خواهید دید</a:t>
            </a:r>
          </a:p>
          <a:p>
            <a:endParaRPr lang="fa-IR" b="1" dirty="0">
              <a:cs typeface="B Zar" pitchFamily="2" charset="-78"/>
            </a:endParaRPr>
          </a:p>
        </p:txBody>
      </p:sp>
    </p:spTree>
    <p:extLst>
      <p:ext uri="{BB962C8B-B14F-4D97-AF65-F5344CB8AC3E}">
        <p14:creationId xmlns:p14="http://schemas.microsoft.com/office/powerpoint/2010/main" val="366111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مقدمه </a:t>
            </a:r>
            <a:endParaRPr lang="fa-IR" dirty="0">
              <a:cs typeface="B Zar" pitchFamily="2" charset="-78"/>
            </a:endParaRPr>
          </a:p>
        </p:txBody>
      </p:sp>
      <p:sp>
        <p:nvSpPr>
          <p:cNvPr id="3" name="Content Placeholder 2"/>
          <p:cNvSpPr>
            <a:spLocks noGrp="1"/>
          </p:cNvSpPr>
          <p:nvPr>
            <p:ph idx="1"/>
          </p:nvPr>
        </p:nvSpPr>
        <p:spPr/>
        <p:txBody>
          <a:bodyPr>
            <a:normAutofit fontScale="92500"/>
          </a:bodyPr>
          <a:lstStyle/>
          <a:p>
            <a:r>
              <a:rPr lang="fa-IR" b="1" dirty="0" smtClean="0">
                <a:cs typeface="B Zar" pitchFamily="2" charset="-78"/>
              </a:rPr>
              <a:t>روان شناسی کار ،با این که علم نسبتا تازه ای است در طول سال های اخیر پیشرفت قابل ملاحظه ای کرده است . </a:t>
            </a:r>
          </a:p>
          <a:p>
            <a:r>
              <a:rPr lang="fa-IR" b="1" dirty="0" smtClean="0">
                <a:cs typeface="B Zar" pitchFamily="2" charset="-78"/>
              </a:rPr>
              <a:t>روان شناسی کار با این هدف پیش می رود که رفتارهای بدنی ،هیجانی و شناختی افراد و گروه ها در محیط کار را تحلیل کند </a:t>
            </a:r>
          </a:p>
          <a:p>
            <a:r>
              <a:rPr lang="fa-IR" b="1" dirty="0" smtClean="0">
                <a:cs typeface="B Zar" pitchFamily="2" charset="-78"/>
              </a:rPr>
              <a:t>پیدایش ،نگهداری و از بین رفتن این رفتارها را شرح دهد . </a:t>
            </a:r>
          </a:p>
          <a:p>
            <a:r>
              <a:rPr lang="fa-IR" b="1" dirty="0" smtClean="0">
                <a:cs typeface="B Zar" pitchFamily="2" charset="-78"/>
              </a:rPr>
              <a:t>ماهیت و معنای رفتار سازمان ها را در مبارزه برای رقابت هر چه بیشتر به منظور تضمین بقای خود در محیط پر از ناامنی ها درک کند . </a:t>
            </a:r>
            <a:endParaRPr lang="fa-IR" b="1" dirty="0">
              <a:cs typeface="B Zar" pitchFamily="2" charset="-78"/>
            </a:endParaRPr>
          </a:p>
        </p:txBody>
      </p:sp>
    </p:spTree>
    <p:extLst>
      <p:ext uri="{BB962C8B-B14F-4D97-AF65-F5344CB8AC3E}">
        <p14:creationId xmlns:p14="http://schemas.microsoft.com/office/powerpoint/2010/main" val="324910909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a:cs typeface="B Zar" pitchFamily="2" charset="-78"/>
              </a:rPr>
              <a:t>تعمیم‌دهی افراطی</a:t>
            </a:r>
            <a:endParaRPr lang="fa-IR" sz="4800" dirty="0"/>
          </a:p>
        </p:txBody>
      </p:sp>
      <p:sp>
        <p:nvSpPr>
          <p:cNvPr id="3" name="Content Placeholder 2"/>
          <p:cNvSpPr>
            <a:spLocks noGrp="1"/>
          </p:cNvSpPr>
          <p:nvPr>
            <p:ph idx="1"/>
          </p:nvPr>
        </p:nvSpPr>
        <p:spPr/>
        <p:txBody>
          <a:bodyPr/>
          <a:lstStyle/>
          <a:p>
            <a:r>
              <a:rPr lang="fa-IR" b="1" dirty="0" smtClean="0">
                <a:cs typeface="B Zar" pitchFamily="2" charset="-78"/>
              </a:rPr>
              <a:t>در </a:t>
            </a:r>
            <a:r>
              <a:rPr lang="fa-IR" b="1" dirty="0">
                <a:cs typeface="B Zar" pitchFamily="2" charset="-78"/>
              </a:rPr>
              <a:t>این تحریف شناختی ما براساس یک اتفاق خاص به یک نتیجه‌گیری کلی می‌رسیم. اگر یک اتفاق بد فقط یکبار بیفتد، انتظار داریم که بارها و بارها تکرار شود. فرد یک اتفاق بد را قسمتی از یک الگوی ادامه‌دار و بی‌انتها می‌بیند.</a:t>
            </a:r>
          </a:p>
          <a:p>
            <a:endParaRPr lang="fa-IR" b="1" dirty="0">
              <a:cs typeface="B Zar" pitchFamily="2" charset="-78"/>
            </a:endParaRPr>
          </a:p>
        </p:txBody>
      </p:sp>
    </p:spTree>
    <p:extLst>
      <p:ext uri="{BB962C8B-B14F-4D97-AF65-F5344CB8AC3E}">
        <p14:creationId xmlns:p14="http://schemas.microsoft.com/office/powerpoint/2010/main" val="84912091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a:cs typeface="B Zar" pitchFamily="2" charset="-78"/>
              </a:rPr>
              <a:t>نتیجه‌گیری زودهنگام</a:t>
            </a:r>
            <a:endParaRPr lang="fa-IR" sz="4400" dirty="0"/>
          </a:p>
        </p:txBody>
      </p:sp>
      <p:sp>
        <p:nvSpPr>
          <p:cNvPr id="3" name="Content Placeholder 2"/>
          <p:cNvSpPr>
            <a:spLocks noGrp="1"/>
          </p:cNvSpPr>
          <p:nvPr>
            <p:ph idx="1"/>
          </p:nvPr>
        </p:nvSpPr>
        <p:spPr/>
        <p:txBody>
          <a:bodyPr>
            <a:normAutofit/>
          </a:bodyPr>
          <a:lstStyle/>
          <a:p>
            <a:r>
              <a:rPr lang="fa-IR" b="1" dirty="0" smtClean="0">
                <a:cs typeface="B Zar" pitchFamily="2" charset="-78"/>
              </a:rPr>
              <a:t>بدون </a:t>
            </a:r>
            <a:r>
              <a:rPr lang="fa-IR" b="1" dirty="0">
                <a:cs typeface="B Zar" pitchFamily="2" charset="-78"/>
              </a:rPr>
              <a:t>اینکه کسی چیزی به ما گفته باشد، می‌دانیم که چه حسی دارند و چرا آنطور رفتار کرده‌اند. به طور خاص، ما می‌توانیم احساس دیگران نسبت به خودمان را بفهمیم.</a:t>
            </a:r>
          </a:p>
          <a:p>
            <a:r>
              <a:rPr lang="fa-IR" b="1" dirty="0">
                <a:cs typeface="B Zar" pitchFamily="2" charset="-78"/>
              </a:rPr>
              <a:t>بعنوان مثال، فرد ممکن است نتیجه‌گیری کند که کسی رفتاری منفی با او دارد ولی واقعاً تلاش نمی‌کند تا علت درست آن را بفهمند. یک نمونه دیگر اینکه فرد پیش‌بینی می‌کند که همه چیز بد پیش خواهد رفت و متقاعد شده است که این پیش‌بینی‌اش یک حقیقت اثبات‌شده است</a:t>
            </a:r>
          </a:p>
          <a:p>
            <a:endParaRPr lang="fa-IR" b="1" dirty="0">
              <a:cs typeface="B Zar" pitchFamily="2" charset="-78"/>
            </a:endParaRPr>
          </a:p>
        </p:txBody>
      </p:sp>
    </p:spTree>
    <p:extLst>
      <p:ext uri="{BB962C8B-B14F-4D97-AF65-F5344CB8AC3E}">
        <p14:creationId xmlns:p14="http://schemas.microsoft.com/office/powerpoint/2010/main" val="199333681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4900" b="1" dirty="0">
                <a:cs typeface="B Zar" pitchFamily="2" charset="-78"/>
              </a:rPr>
              <a:t>فاجعه‌انگاری</a:t>
            </a:r>
            <a:r>
              <a:rPr lang="fa-IR" b="1" dirty="0">
                <a:cs typeface="B Zar" pitchFamily="2" charset="-78"/>
              </a:rPr>
              <a:t/>
            </a:r>
            <a:br>
              <a:rPr lang="fa-IR" b="1" dirty="0">
                <a:cs typeface="B Zar" pitchFamily="2" charset="-78"/>
              </a:rPr>
            </a:br>
            <a:endParaRPr lang="fa-IR" dirty="0"/>
          </a:p>
        </p:txBody>
      </p:sp>
      <p:sp>
        <p:nvSpPr>
          <p:cNvPr id="3" name="Content Placeholder 2"/>
          <p:cNvSpPr>
            <a:spLocks noGrp="1"/>
          </p:cNvSpPr>
          <p:nvPr>
            <p:ph idx="1"/>
          </p:nvPr>
        </p:nvSpPr>
        <p:spPr/>
        <p:txBody>
          <a:bodyPr>
            <a:normAutofit fontScale="92500" lnSpcReduction="10000"/>
          </a:bodyPr>
          <a:lstStyle/>
          <a:p>
            <a:r>
              <a:rPr lang="fa-IR" b="1" dirty="0" smtClean="0">
                <a:cs typeface="B Zar" pitchFamily="2" charset="-78"/>
              </a:rPr>
              <a:t>ما </a:t>
            </a:r>
            <a:r>
              <a:rPr lang="fa-IR" b="1" dirty="0">
                <a:cs typeface="B Zar" pitchFamily="2" charset="-78"/>
              </a:rPr>
              <a:t>همیشه در انتظار بروز یک فاجعه هستیم. به این «بزرگنمایی یا کوچکنمایی» هم می‌گویند. درمورد مشکلی می‌شنویم و از سوال‌های «چی‌میشد اگه» استفاده می‌کنیم. (مثلاً اگه تراژدی اتفاق بیفته چی میشه؟» یا «اگه این اتفاق برای من بیفته چی میشه؟»)</a:t>
            </a:r>
          </a:p>
          <a:p>
            <a:r>
              <a:rPr lang="fa-IR" b="1" dirty="0">
                <a:cs typeface="B Zar" pitchFamily="2" charset="-78"/>
              </a:rPr>
              <a:t>بعنوان مثال، فرد ممکن است در اهمیت یک اتفاق غیرمهم اغراق کند (مثلاً اشتباه خودش یا موفقیت یک نفر دیگر). یا به طور نادرستی اهمیت یک اتفاق مهم را بشکند تا آن اتفاق خردو جزئی به نظر برسد (مثلاً  ویژگی‌های مطلوب خود یا نواقص دیگران).</a:t>
            </a:r>
          </a:p>
          <a:p>
            <a:endParaRPr lang="fa-IR" b="1" dirty="0">
              <a:cs typeface="B Zar" pitchFamily="2" charset="-78"/>
            </a:endParaRPr>
          </a:p>
        </p:txBody>
      </p:sp>
    </p:spTree>
    <p:extLst>
      <p:ext uri="{BB962C8B-B14F-4D97-AF65-F5344CB8AC3E}">
        <p14:creationId xmlns:p14="http://schemas.microsoft.com/office/powerpoint/2010/main" val="271586429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4800" b="1" dirty="0">
                <a:cs typeface="B Zar" pitchFamily="2" charset="-78"/>
              </a:rPr>
              <a:t>شخصی کردن</a:t>
            </a:r>
            <a:br>
              <a:rPr lang="fa-IR" sz="4800" b="1" dirty="0">
                <a:cs typeface="B Zar" pitchFamily="2" charset="-78"/>
              </a:rPr>
            </a:br>
            <a:endParaRPr lang="fa-IR" sz="4800" dirty="0"/>
          </a:p>
        </p:txBody>
      </p:sp>
      <p:sp>
        <p:nvSpPr>
          <p:cNvPr id="3" name="Content Placeholder 2"/>
          <p:cNvSpPr>
            <a:spLocks noGrp="1"/>
          </p:cNvSpPr>
          <p:nvPr>
            <p:ph idx="1"/>
          </p:nvPr>
        </p:nvSpPr>
        <p:spPr/>
        <p:txBody>
          <a:bodyPr>
            <a:normAutofit fontScale="92500" lnSpcReduction="20000"/>
          </a:bodyPr>
          <a:lstStyle/>
          <a:p>
            <a:r>
              <a:rPr lang="fa-IR" b="1" dirty="0" smtClean="0">
                <a:cs typeface="B Zar" pitchFamily="2" charset="-78"/>
              </a:rPr>
              <a:t> شخصی </a:t>
            </a:r>
            <a:r>
              <a:rPr lang="fa-IR" b="1" dirty="0">
                <a:cs typeface="B Zar" pitchFamily="2" charset="-78"/>
              </a:rPr>
              <a:t>کردن زمانی اتفاق می‌افتد که فرد باور دارد همه کارهایی که دیگران می‌کنند یا حرف‌هایی که می‌زنند واکنشی مستقیم و شخصی به آن فرد است. همچنین خودمان را با دیگران مقایسه می‌کنیم تا بفهمیم کدام باهوش‌تر، خوشگل‌تر یا …. هستیم.</a:t>
            </a:r>
          </a:p>
          <a:p>
            <a:r>
              <a:rPr lang="fa-IR" b="1" dirty="0">
                <a:cs typeface="B Zar" pitchFamily="2" charset="-78"/>
              </a:rPr>
              <a:t>فردی که درگیر این طرزفکر است. ممکن است خودش را علت یک اتفاق ناسالم خارجی که هیچ ارتباطی با او نداشته ببیند. بعنوان مثال، «ما برای میهمانی شام دیر رسیدی و باعث شد که میزبان غذا را بیش‌ازاندازه بپزد. اگر فقط شوهرم را مجبور کرده بودم که سر موقع از خانه بیرون بیاییم، این اتفاق نمی‌افتاد.»</a:t>
            </a:r>
          </a:p>
          <a:p>
            <a:endParaRPr lang="fa-IR" b="1" dirty="0">
              <a:cs typeface="B Zar" pitchFamily="2" charset="-78"/>
            </a:endParaRPr>
          </a:p>
        </p:txBody>
      </p:sp>
    </p:spTree>
    <p:extLst>
      <p:ext uri="{BB962C8B-B14F-4D97-AF65-F5344CB8AC3E}">
        <p14:creationId xmlns:p14="http://schemas.microsoft.com/office/powerpoint/2010/main" val="158025129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fa-IR" sz="4400" b="1" dirty="0">
                <a:cs typeface="B Zar" pitchFamily="2" charset="-78"/>
              </a:rPr>
              <a:t>مغالطه‌های کنترل</a:t>
            </a:r>
            <a:endParaRPr lang="fa-IR" sz="4400" dirty="0"/>
          </a:p>
        </p:txBody>
      </p:sp>
      <p:sp>
        <p:nvSpPr>
          <p:cNvPr id="3" name="Content Placeholder 2"/>
          <p:cNvSpPr>
            <a:spLocks noGrp="1"/>
          </p:cNvSpPr>
          <p:nvPr>
            <p:ph idx="1"/>
          </p:nvPr>
        </p:nvSpPr>
        <p:spPr/>
        <p:txBody>
          <a:bodyPr>
            <a:normAutofit/>
          </a:bodyPr>
          <a:lstStyle/>
          <a:p>
            <a:r>
              <a:rPr lang="fa-IR" b="1" dirty="0" smtClean="0">
                <a:cs typeface="B Zar" pitchFamily="2" charset="-78"/>
              </a:rPr>
              <a:t>اگر </a:t>
            </a:r>
            <a:r>
              <a:rPr lang="fa-IR" b="1" dirty="0">
                <a:cs typeface="B Zar" pitchFamily="2" charset="-78"/>
              </a:rPr>
              <a:t>احساس کنیم که نیرویی بیرونی ما را کنترل می‌کند، خودمان را فقط به صورت قربانی بیچاره‌ی سرنوشت می‌بینیم. بعنوان مثال، «اگر کیفیت کار بد شد دست من نیست، رئیسم باعث شد بدون استراحت و پرفشار روی آن کار کنم.» مغالطه‌ی کنترل درونی هم به این صورت است که شما خودتان را بخاطر درد یا خوشبختی همه اطرافینتان مسئول می‌بینید. بعنوان مثال، «چرا خوشحال نیستی؟ من کاری کردم؟»</a:t>
            </a:r>
          </a:p>
          <a:p>
            <a:endParaRPr lang="fa-IR" b="1" dirty="0">
              <a:cs typeface="B Zar" pitchFamily="2" charset="-78"/>
            </a:endParaRPr>
          </a:p>
        </p:txBody>
      </p:sp>
    </p:spTree>
    <p:extLst>
      <p:ext uri="{BB962C8B-B14F-4D97-AF65-F5344CB8AC3E}">
        <p14:creationId xmlns:p14="http://schemas.microsoft.com/office/powerpoint/2010/main" val="356830834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a:cs typeface="B Zar" pitchFamily="2" charset="-78"/>
              </a:rPr>
              <a:t>مغالطه‌ی انصاف</a:t>
            </a:r>
            <a:endParaRPr lang="fa-IR" sz="4400" dirty="0"/>
          </a:p>
        </p:txBody>
      </p:sp>
      <p:sp>
        <p:nvSpPr>
          <p:cNvPr id="3" name="Content Placeholder 2"/>
          <p:cNvSpPr>
            <a:spLocks noGrp="1"/>
          </p:cNvSpPr>
          <p:nvPr>
            <p:ph idx="1"/>
          </p:nvPr>
        </p:nvSpPr>
        <p:spPr/>
        <p:txBody>
          <a:bodyPr>
            <a:normAutofit/>
          </a:bodyPr>
          <a:lstStyle/>
          <a:p>
            <a:r>
              <a:rPr lang="fa-IR" b="1" dirty="0" smtClean="0">
                <a:cs typeface="B Zar" pitchFamily="2" charset="-78"/>
              </a:rPr>
              <a:t>عصبانی </a:t>
            </a:r>
            <a:r>
              <a:rPr lang="fa-IR" b="1" dirty="0">
                <a:cs typeface="B Zar" pitchFamily="2" charset="-78"/>
              </a:rPr>
              <a:t>می‌شویم چون فکر می‌کنیم می‌دانیم چه چیز انصاف است ولی دیگران با ما هم‌عقیده نیستند. همانطور که والدینمان در طول زندگی وقتی اوضاع خوب پیش نمی‌رفته به ما می‌گفته‌اند «زندگی همیشه منصفانه نیست.» کسانیکه با یک خط‌کش اندازه‌گیری وارد زندگی می‌شوند و می‌خواهند «انصاف» را در هر موقعیتی اندازه‌گیری کنند معمولاً بخاطر آن احساس بد و منفی‌ای پیدا می‌کنند. چون زندگی «منصفانه» نیست – همیشه همه چیز آنطور که شما دوست داشته باشید پیش نمی‌رود</a:t>
            </a:r>
          </a:p>
          <a:p>
            <a:endParaRPr lang="fa-IR" b="1" dirty="0">
              <a:cs typeface="B Zar" pitchFamily="2" charset="-78"/>
            </a:endParaRPr>
          </a:p>
        </p:txBody>
      </p:sp>
    </p:spTree>
    <p:extLst>
      <p:ext uri="{BB962C8B-B14F-4D97-AF65-F5344CB8AC3E}">
        <p14:creationId xmlns:p14="http://schemas.microsoft.com/office/powerpoint/2010/main" val="124663760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a:cs typeface="B Zar" pitchFamily="2" charset="-78"/>
              </a:rPr>
              <a:t>مقصر کردن</a:t>
            </a:r>
            <a:endParaRPr lang="fa-IR" sz="4400" dirty="0"/>
          </a:p>
        </p:txBody>
      </p:sp>
      <p:sp>
        <p:nvSpPr>
          <p:cNvPr id="3" name="Content Placeholder 2"/>
          <p:cNvSpPr>
            <a:spLocks noGrp="1"/>
          </p:cNvSpPr>
          <p:nvPr>
            <p:ph idx="1"/>
          </p:nvPr>
        </p:nvSpPr>
        <p:spPr/>
        <p:txBody>
          <a:bodyPr/>
          <a:lstStyle/>
          <a:p>
            <a:r>
              <a:rPr lang="fa-IR" b="1" dirty="0" smtClean="0">
                <a:cs typeface="B Zar" pitchFamily="2" charset="-78"/>
              </a:rPr>
              <a:t>ما </a:t>
            </a:r>
            <a:r>
              <a:rPr lang="fa-IR" b="1" dirty="0">
                <a:cs typeface="B Zar" pitchFamily="2" charset="-78"/>
              </a:rPr>
              <a:t>دیگران را برای درد خودمان متهم می‌کنیم یا خودمان را برای همه چیز مقصر می‌دانیم. بعنوان مثال، «سعی نکن باعث شوی که احساس بدی نسبت به خودم پیدا کنم!» هیچکس نمی‌تواند باعث شود که ما یک احساس خاصی پیدا کنیم، فقط خودمان هستیم که روی احساسات و واکنش‌های احساسی‌مان کنترل داریم.</a:t>
            </a:r>
          </a:p>
          <a:p>
            <a:endParaRPr lang="fa-IR" b="1" dirty="0">
              <a:cs typeface="B Zar" pitchFamily="2" charset="-78"/>
            </a:endParaRPr>
          </a:p>
        </p:txBody>
      </p:sp>
    </p:spTree>
    <p:extLst>
      <p:ext uri="{BB962C8B-B14F-4D97-AF65-F5344CB8AC3E}">
        <p14:creationId xmlns:p14="http://schemas.microsoft.com/office/powerpoint/2010/main" val="72524910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4400" b="1" dirty="0">
                <a:cs typeface="B Zar" pitchFamily="2" charset="-78"/>
              </a:rPr>
              <a:t>بایدها</a:t>
            </a:r>
            <a:br>
              <a:rPr lang="fa-IR" sz="4400" b="1" dirty="0">
                <a:cs typeface="B Zar" pitchFamily="2" charset="-78"/>
              </a:rPr>
            </a:br>
            <a:endParaRPr lang="fa-IR" sz="4400" dirty="0"/>
          </a:p>
        </p:txBody>
      </p:sp>
      <p:sp>
        <p:nvSpPr>
          <p:cNvPr id="3" name="Content Placeholder 2"/>
          <p:cNvSpPr>
            <a:spLocks noGrp="1"/>
          </p:cNvSpPr>
          <p:nvPr>
            <p:ph idx="1"/>
          </p:nvPr>
        </p:nvSpPr>
        <p:spPr/>
        <p:txBody>
          <a:bodyPr>
            <a:normAutofit fontScale="92500" lnSpcReduction="20000"/>
          </a:bodyPr>
          <a:lstStyle/>
          <a:p>
            <a:r>
              <a:rPr lang="fa-IR" b="1" dirty="0">
                <a:cs typeface="B Zar" pitchFamily="2" charset="-78"/>
              </a:rPr>
              <a:t>۱۰. </a:t>
            </a:r>
            <a:r>
              <a:rPr lang="fa-IR" b="1" dirty="0" smtClean="0">
                <a:cs typeface="B Zar" pitchFamily="2" charset="-78"/>
              </a:rPr>
              <a:t>ما </a:t>
            </a:r>
            <a:r>
              <a:rPr lang="fa-IR" b="1" dirty="0">
                <a:cs typeface="B Zar" pitchFamily="2" charset="-78"/>
              </a:rPr>
              <a:t>لیستی از قوانین درمورد طریقه رفتار خودمان و دیگران داریم. کسی که این قوانین را بشکند، ما را عصبانی می‌کند و وقتی خودمان آنها را خدشه‌دار کنیم، احساس گناه خواهیم کرد. فرد ممکن است باور داشته باشد که با این بایدها و نبایدها به خودش انگیزه می‌دهد، انگار قبل از اینکه اصلاً کاری انجام داده باشد باید مجازات شود.</a:t>
            </a:r>
          </a:p>
          <a:p>
            <a:r>
              <a:rPr lang="fa-IR" b="1" dirty="0">
                <a:cs typeface="B Zar" pitchFamily="2" charset="-78"/>
              </a:rPr>
              <a:t>بعنوان مثال، «من واقعاً باید ورزش کنیم، نباید اینقدر تنبل باشم.» بایدها متجاوزان هم هستند و نتیجه احساس آن احساس گناه است. وقتی فرد این جملات بایدی را به دیگران می‌گوید معمولاً موجب عصبانیت، خستگی و خشم آنها می‌شود.</a:t>
            </a:r>
          </a:p>
          <a:p>
            <a:endParaRPr lang="fa-IR" b="1" dirty="0">
              <a:cs typeface="B Zar" pitchFamily="2" charset="-78"/>
            </a:endParaRPr>
          </a:p>
        </p:txBody>
      </p:sp>
    </p:spTree>
    <p:extLst>
      <p:ext uri="{BB962C8B-B14F-4D97-AF65-F5344CB8AC3E}">
        <p14:creationId xmlns:p14="http://schemas.microsoft.com/office/powerpoint/2010/main" val="290895340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a:cs typeface="B Zar" pitchFamily="2" charset="-78"/>
              </a:rPr>
              <a:t>استدلال احساسی</a:t>
            </a:r>
            <a:endParaRPr lang="fa-IR" sz="4400" dirty="0"/>
          </a:p>
        </p:txBody>
      </p:sp>
      <p:sp>
        <p:nvSpPr>
          <p:cNvPr id="3" name="Content Placeholder 2"/>
          <p:cNvSpPr>
            <a:spLocks noGrp="1"/>
          </p:cNvSpPr>
          <p:nvPr>
            <p:ph idx="1"/>
          </p:nvPr>
        </p:nvSpPr>
        <p:spPr/>
        <p:txBody>
          <a:bodyPr/>
          <a:lstStyle/>
          <a:p>
            <a:r>
              <a:rPr lang="fa-IR" b="1" dirty="0" smtClean="0">
                <a:cs typeface="B Zar" pitchFamily="2" charset="-78"/>
              </a:rPr>
              <a:t>ما </a:t>
            </a:r>
            <a:r>
              <a:rPr lang="fa-IR" b="1" dirty="0">
                <a:cs typeface="B Zar" pitchFamily="2" charset="-78"/>
              </a:rPr>
              <a:t>باور داریم که احساسمان باید به صورت خودکار درست از آب درآید. اگر احساس احمق بودن و خسته‌کننده بودن می‌کنیم، پس باید فردی احمق و کسالت‌بار باشیم. در این شراط تصورتان این است که احساسات منفی‌تان منعکس‌کننده حقیقت مسائل است – «من حسش می‌کنم، پس باید درست باشد.»</a:t>
            </a:r>
          </a:p>
          <a:p>
            <a:endParaRPr lang="fa-IR" b="1" dirty="0">
              <a:cs typeface="B Zar" pitchFamily="2" charset="-78"/>
            </a:endParaRPr>
          </a:p>
        </p:txBody>
      </p:sp>
    </p:spTree>
    <p:extLst>
      <p:ext uri="{BB962C8B-B14F-4D97-AF65-F5344CB8AC3E}">
        <p14:creationId xmlns:p14="http://schemas.microsoft.com/office/powerpoint/2010/main" val="53416016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a:cs typeface="B Zar" pitchFamily="2" charset="-78"/>
              </a:rPr>
              <a:t>مغالطه‌ی تغییر</a:t>
            </a:r>
            <a:endParaRPr lang="fa-IR" sz="4800" dirty="0"/>
          </a:p>
        </p:txBody>
      </p:sp>
      <p:sp>
        <p:nvSpPr>
          <p:cNvPr id="3" name="Content Placeholder 2"/>
          <p:cNvSpPr>
            <a:spLocks noGrp="1"/>
          </p:cNvSpPr>
          <p:nvPr>
            <p:ph idx="1"/>
          </p:nvPr>
        </p:nvSpPr>
        <p:spPr/>
        <p:txBody>
          <a:bodyPr/>
          <a:lstStyle/>
          <a:p>
            <a:r>
              <a:rPr lang="fa-IR" b="1" dirty="0" smtClean="0">
                <a:cs typeface="B Zar" pitchFamily="2" charset="-78"/>
              </a:rPr>
              <a:t>ما </a:t>
            </a:r>
            <a:r>
              <a:rPr lang="fa-IR" b="1" dirty="0">
                <a:cs typeface="B Zar" pitchFamily="2" charset="-78"/>
              </a:rPr>
              <a:t>انتظار داریم که اگر به دیگران فشار بیاوریم یا فریبشان دهیم، برای هماهنگ شدن با ما تغییر کنند. ما نیاز داریم دیگران را تغییر دهیم زیرا امیدهایمان برای خوشبختی کاملاً به آنها وابسته است</a:t>
            </a:r>
          </a:p>
          <a:p>
            <a:endParaRPr lang="fa-IR" b="1" dirty="0">
              <a:cs typeface="B Zar" pitchFamily="2" charset="-78"/>
            </a:endParaRPr>
          </a:p>
        </p:txBody>
      </p:sp>
    </p:spTree>
    <p:extLst>
      <p:ext uri="{BB962C8B-B14F-4D97-AF65-F5344CB8AC3E}">
        <p14:creationId xmlns:p14="http://schemas.microsoft.com/office/powerpoint/2010/main" val="3756909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Zar" pitchFamily="2" charset="-78"/>
              </a:rPr>
              <a:t>مکتب های فکری در روان شناسی</a:t>
            </a:r>
            <a:endParaRPr lang="fa-IR" b="1" dirty="0">
              <a:cs typeface="B Zar" pitchFamily="2" charset="-78"/>
            </a:endParaRPr>
          </a:p>
        </p:txBody>
      </p:sp>
      <p:sp>
        <p:nvSpPr>
          <p:cNvPr id="3" name="Content Placeholder 2"/>
          <p:cNvSpPr>
            <a:spLocks noGrp="1"/>
          </p:cNvSpPr>
          <p:nvPr>
            <p:ph idx="1"/>
          </p:nvPr>
        </p:nvSpPr>
        <p:spPr/>
        <p:txBody>
          <a:bodyPr>
            <a:normAutofit fontScale="92500" lnSpcReduction="10000"/>
          </a:bodyPr>
          <a:lstStyle/>
          <a:p>
            <a:r>
              <a:rPr lang="fa-IR" b="1" dirty="0" smtClean="0">
                <a:cs typeface="B Zar" pitchFamily="2" charset="-78"/>
              </a:rPr>
              <a:t>اکثر روان شناسان بر این عقیده اند که روان شناسی ،به عنوان یک علم ،از سال 1879 شروع شده است . زیرا در این سال بود که ویلهلم وونت اولین آزمایشگاه روان شناسی را در شهر لایپزیک آلمان تاسیس کرد . </a:t>
            </a:r>
          </a:p>
          <a:p>
            <a:r>
              <a:rPr lang="fa-IR" b="1" dirty="0" smtClean="0">
                <a:cs typeface="B Zar" pitchFamily="2" charset="-78"/>
              </a:rPr>
              <a:t>وونت سعی کرد محتوای تجربه آگاه را با تجزیه آن به احساس ها (بینایی ،شنوایی ،ذائقه و ......) هیجان ها و تصاویر ذهنی (خاطرات و رویاها ) تعریف کند .</a:t>
            </a:r>
          </a:p>
          <a:p>
            <a:r>
              <a:rPr lang="fa-IR" b="1" dirty="0" smtClean="0">
                <a:cs typeface="B Zar" pitchFamily="2" charset="-78"/>
              </a:rPr>
              <a:t>تجربه آگاه یعنی تجربه ای که از آن اطلاع داریم ،مثلا این که چکار می کنیم ،در کجا هستیم ،چه می گوییم ،چه می بینیم و .. </a:t>
            </a:r>
          </a:p>
          <a:p>
            <a:endParaRPr lang="fa-IR" b="1" dirty="0">
              <a:cs typeface="B Zar" pitchFamily="2" charset="-78"/>
            </a:endParaRPr>
          </a:p>
        </p:txBody>
      </p:sp>
    </p:spTree>
    <p:extLst>
      <p:ext uri="{BB962C8B-B14F-4D97-AF65-F5344CB8AC3E}">
        <p14:creationId xmlns:p14="http://schemas.microsoft.com/office/powerpoint/2010/main" val="358562138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a:cs typeface="B Zar" pitchFamily="2" charset="-78"/>
              </a:rPr>
              <a:t>برچسب‌زدن جهانی</a:t>
            </a:r>
            <a:endParaRPr lang="fa-IR" sz="4800" dirty="0"/>
          </a:p>
        </p:txBody>
      </p:sp>
      <p:sp>
        <p:nvSpPr>
          <p:cNvPr id="3" name="Content Placeholder 2"/>
          <p:cNvSpPr>
            <a:spLocks noGrp="1"/>
          </p:cNvSpPr>
          <p:nvPr>
            <p:ph idx="1"/>
          </p:nvPr>
        </p:nvSpPr>
        <p:spPr/>
        <p:txBody>
          <a:bodyPr>
            <a:normAutofit fontScale="85000" lnSpcReduction="20000"/>
          </a:bodyPr>
          <a:lstStyle/>
          <a:p>
            <a:r>
              <a:rPr lang="fa-IR" b="1" dirty="0" smtClean="0">
                <a:cs typeface="B Zar" pitchFamily="2" charset="-78"/>
              </a:rPr>
              <a:t>ما </a:t>
            </a:r>
            <a:r>
              <a:rPr lang="fa-IR" b="1" dirty="0">
                <a:cs typeface="B Zar" pitchFamily="2" charset="-78"/>
              </a:rPr>
              <a:t>یک یا دو ویژگی را به یک قضاوت منفی جهانی تعمیم می‌دهیم. اینها نمونه‌های بسیار افراطی تعمیم‌دهی هستند که به آنها «برچسب‌زدن» یا «برچسب‌زدن اشتباهی» می‌گوییم. در این شرایط فرد به جای توصیف یک اشتباه با در نظر گرفتن موقعیت خود آن، برچسبی ناسالم به خود می‌زند.</a:t>
            </a:r>
          </a:p>
          <a:p>
            <a:r>
              <a:rPr lang="fa-IR" b="1" dirty="0">
                <a:cs typeface="B Zar" pitchFamily="2" charset="-78"/>
              </a:rPr>
              <a:t>بعنوان مثال، فرد ممکن است در موقعیتی که در یک کار خاص ناموفق بوده بگوید، «من یک بازنده هستم». وقتی رفتار فردی دیگر به او ثابت می‌کند که اشتباه می‌کند، به او هم برچسبی ناسالم می‌زند و مثلاً می‌گوید، «اون یه عوضیه». برچسب‌زدن اشتباه یعنی توصیف یک اتفاق با زبانی که بیش از اندازه احساسی است. بعنوان مثال، به جای اینکه بگوییم، «اون هر روز بچه‌هایش را در مهدکودک می‌گذارد»، می‌گوییم، «اون هر روز بچه‌هایش را دست غریبه‌ها ول می‌کند»</a:t>
            </a:r>
          </a:p>
          <a:p>
            <a:endParaRPr lang="fa-IR" b="1" dirty="0">
              <a:cs typeface="B Zar" pitchFamily="2" charset="-78"/>
            </a:endParaRPr>
          </a:p>
        </p:txBody>
      </p:sp>
    </p:spTree>
    <p:extLst>
      <p:ext uri="{BB962C8B-B14F-4D97-AF65-F5344CB8AC3E}">
        <p14:creationId xmlns:p14="http://schemas.microsoft.com/office/powerpoint/2010/main" val="145193436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a:cs typeface="B Zar" pitchFamily="2" charset="-78"/>
              </a:rPr>
              <a:t>همیشه حق با شماست</a:t>
            </a:r>
            <a:endParaRPr lang="fa-IR" sz="4800" dirty="0"/>
          </a:p>
        </p:txBody>
      </p:sp>
      <p:sp>
        <p:nvSpPr>
          <p:cNvPr id="3" name="Content Placeholder 2"/>
          <p:cNvSpPr>
            <a:spLocks noGrp="1"/>
          </p:cNvSpPr>
          <p:nvPr>
            <p:ph idx="1"/>
          </p:nvPr>
        </p:nvSpPr>
        <p:spPr/>
        <p:txBody>
          <a:bodyPr>
            <a:normAutofit lnSpcReduction="10000"/>
          </a:bodyPr>
          <a:lstStyle/>
          <a:p>
            <a:r>
              <a:rPr lang="fa-IR" b="1" dirty="0" smtClean="0">
                <a:cs typeface="B Zar" pitchFamily="2" charset="-78"/>
              </a:rPr>
              <a:t>. </a:t>
            </a:r>
            <a:endParaRPr lang="fa-IR" b="1" dirty="0">
              <a:cs typeface="B Zar" pitchFamily="2" charset="-78"/>
            </a:endParaRPr>
          </a:p>
          <a:p>
            <a:r>
              <a:rPr lang="fa-IR" b="1" dirty="0">
                <a:cs typeface="B Zar" pitchFamily="2" charset="-78"/>
              </a:rPr>
              <a:t>ما بطور </a:t>
            </a:r>
            <a:r>
              <a:rPr lang="fa-IR" b="1" dirty="0" smtClean="0">
                <a:cs typeface="B Zar" pitchFamily="2" charset="-78"/>
              </a:rPr>
              <a:t>مداوم در </a:t>
            </a:r>
            <a:r>
              <a:rPr lang="fa-IR" b="1" dirty="0">
                <a:cs typeface="B Zar" pitchFamily="2" charset="-78"/>
              </a:rPr>
              <a:t>تلاشیم که ثابت کنیم نظرات و اعمالمان درست هستند. اینکه فکر کنیم اشتباه می‌کنیم غیرممکن است و برای ثابت کردن اینکه حق با ماست هر کاری لازم باشد می‌کنیم. بعنوان مثال، «برام مهم نیست که بحث کردن با من چقدر حس بدی به تو می‌ده، ولی من این بحث رو می‌برم چون حق با منه.» برای این افراد اینکه حق با آنها باشد بسیار مهمتر از احساس دیگران است، حتی عزیزانشان</a:t>
            </a:r>
          </a:p>
          <a:p>
            <a:endParaRPr lang="fa-IR" b="1" dirty="0">
              <a:cs typeface="B Zar" pitchFamily="2" charset="-78"/>
            </a:endParaRPr>
          </a:p>
        </p:txBody>
      </p:sp>
    </p:spTree>
    <p:extLst>
      <p:ext uri="{BB962C8B-B14F-4D97-AF65-F5344CB8AC3E}">
        <p14:creationId xmlns:p14="http://schemas.microsoft.com/office/powerpoint/2010/main" val="15304716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Zar" pitchFamily="2" charset="-78"/>
              </a:rPr>
              <a:t>. </a:t>
            </a:r>
            <a:r>
              <a:rPr lang="fa-IR" sz="4400" b="1" dirty="0">
                <a:cs typeface="B Zar" pitchFamily="2" charset="-78"/>
              </a:rPr>
              <a:t>مغالطه‌ی پاداش بهشت</a:t>
            </a:r>
            <a:endParaRPr lang="fa-IR" sz="4400" dirty="0"/>
          </a:p>
        </p:txBody>
      </p:sp>
      <p:sp>
        <p:nvSpPr>
          <p:cNvPr id="3" name="Content Placeholder 2"/>
          <p:cNvSpPr>
            <a:spLocks noGrp="1"/>
          </p:cNvSpPr>
          <p:nvPr>
            <p:ph idx="1"/>
          </p:nvPr>
        </p:nvSpPr>
        <p:spPr/>
        <p:txBody>
          <a:bodyPr/>
          <a:lstStyle/>
          <a:p>
            <a:r>
              <a:rPr lang="fa-IR" b="1" dirty="0" smtClean="0">
                <a:cs typeface="B Zar" pitchFamily="2" charset="-78"/>
              </a:rPr>
              <a:t>ما </a:t>
            </a:r>
            <a:r>
              <a:rPr lang="fa-IR" b="1" dirty="0">
                <a:cs typeface="B Zar" pitchFamily="2" charset="-78"/>
              </a:rPr>
              <a:t>انتظار داریم که قربانی‌کردن‌ها و انکارکردن‌های خودمان جایی به حساب آید، انگار یک نفر آمار همه آنها را یادداشت می‌کند. وقتی این پاداش به سراغمان نمی‌آید احساس ناراحتی می‌کنیم</a:t>
            </a:r>
          </a:p>
          <a:p>
            <a:endParaRPr lang="fa-IR" b="1" dirty="0">
              <a:cs typeface="B Zar" pitchFamily="2" charset="-78"/>
            </a:endParaRPr>
          </a:p>
        </p:txBody>
      </p:sp>
    </p:spTree>
    <p:extLst>
      <p:ext uri="{BB962C8B-B14F-4D97-AF65-F5344CB8AC3E}">
        <p14:creationId xmlns:p14="http://schemas.microsoft.com/office/powerpoint/2010/main" val="299053114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انگیزش </a:t>
            </a:r>
            <a:endParaRPr lang="fa-IR"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تعریف انگیزش و اهمیت وجود آن در محیط کار </a:t>
            </a:r>
          </a:p>
          <a:p>
            <a:r>
              <a:rPr lang="fa-IR" b="1" dirty="0" smtClean="0">
                <a:cs typeface="B Zar" pitchFamily="2" charset="-78"/>
              </a:rPr>
              <a:t>عواملی که مردم را به کار کردن وا می دارند </a:t>
            </a:r>
          </a:p>
          <a:p>
            <a:r>
              <a:rPr lang="fa-IR" b="1" dirty="0" smtClean="0">
                <a:cs typeface="B Zar" pitchFamily="2" charset="-78"/>
              </a:rPr>
              <a:t>الگوی بنیادین انگیزش در محیط کار </a:t>
            </a:r>
          </a:p>
          <a:p>
            <a:r>
              <a:rPr lang="fa-IR" b="1" dirty="0" smtClean="0">
                <a:cs typeface="B Zar" pitchFamily="2" charset="-78"/>
              </a:rPr>
              <a:t>تفاوت انگیزه های درونی با انگیزه های بیرونی </a:t>
            </a:r>
          </a:p>
          <a:p>
            <a:r>
              <a:rPr lang="fa-IR" b="1" dirty="0" smtClean="0">
                <a:cs typeface="B Zar" pitchFamily="2" charset="-78"/>
              </a:rPr>
              <a:t>نظریه های مربوط به انگیزش و تفاوت های آن ها </a:t>
            </a:r>
          </a:p>
          <a:p>
            <a:r>
              <a:rPr lang="fa-IR" b="1" dirty="0" smtClean="0">
                <a:cs typeface="B Zar" pitchFamily="2" charset="-78"/>
              </a:rPr>
              <a:t>رابطه رضایت از کار یا تولید </a:t>
            </a:r>
            <a:endParaRPr lang="fa-IR" b="1" dirty="0">
              <a:cs typeface="B Zar" pitchFamily="2" charset="-78"/>
            </a:endParaRPr>
          </a:p>
        </p:txBody>
      </p:sp>
    </p:spTree>
    <p:extLst>
      <p:ext uri="{BB962C8B-B14F-4D97-AF65-F5344CB8AC3E}">
        <p14:creationId xmlns:p14="http://schemas.microsoft.com/office/powerpoint/2010/main" val="89016784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b="1" dirty="0" smtClean="0">
                <a:cs typeface="B Zar" pitchFamily="2" charset="-78"/>
              </a:rPr>
              <a:t>بسیاری از مدیران سازمان ها این سوال را مطرح کرده اند که کدام عوامل انگیزشی ،کارگران ژاپنی را وادار می کنند تا بالاترین تولید را داشته باشند . </a:t>
            </a:r>
          </a:p>
          <a:p>
            <a:r>
              <a:rPr lang="fa-IR" b="1" dirty="0" smtClean="0">
                <a:cs typeface="B Zar" pitchFamily="2" charset="-78"/>
              </a:rPr>
              <a:t>در عین حال ،تولیدشان از نظر کیفیت در سطح بسیار بالایی قرار گیرد . </a:t>
            </a:r>
          </a:p>
          <a:p>
            <a:r>
              <a:rPr lang="fa-IR" b="1" dirty="0" smtClean="0">
                <a:cs typeface="B Zar" pitchFamily="2" charset="-78"/>
              </a:rPr>
              <a:t>در میان همه موضوع های مطرح شده در روان شناسی کار ،انگیزش اهمیتی ویژه دارد </a:t>
            </a:r>
            <a:endParaRPr lang="fa-IR" b="1" dirty="0">
              <a:cs typeface="B Zar" pitchFamily="2" charset="-78"/>
            </a:endParaRPr>
          </a:p>
        </p:txBody>
      </p:sp>
    </p:spTree>
    <p:extLst>
      <p:ext uri="{BB962C8B-B14F-4D97-AF65-F5344CB8AC3E}">
        <p14:creationId xmlns:p14="http://schemas.microsoft.com/office/powerpoint/2010/main" val="410596702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fa-IR" b="1" dirty="0" smtClean="0">
                <a:cs typeface="B Zar" pitchFamily="2" charset="-78"/>
              </a:rPr>
              <a:t>تعریف انگیزش : مجموعه نیروهایی که افراد را به درگیر شدن در یک رفتار معین وادار می کند .</a:t>
            </a:r>
          </a:p>
          <a:p>
            <a:r>
              <a:rPr lang="fa-IR" b="1" dirty="0" smtClean="0">
                <a:cs typeface="B Zar" pitchFamily="2" charset="-78"/>
              </a:rPr>
              <a:t>انگیزش مفهومی است که با عوامل درونی و بیرونی ارتباط پیدا می کند و این عوامل فرد را وادار می کنند تا رفتار خاصی اتخاذ کند . </a:t>
            </a:r>
          </a:p>
          <a:p>
            <a:r>
              <a:rPr lang="fa-IR" b="1" dirty="0" smtClean="0">
                <a:cs typeface="B Zar" pitchFamily="2" charset="-78"/>
              </a:rPr>
              <a:t>عوامل درونی عبارتند از انگیزه ها یا نیازهایی که فرد را در جهت اتخاذ یک رفتار سوق می دهد  </a:t>
            </a:r>
            <a:endParaRPr lang="fa-IR" b="1" dirty="0">
              <a:cs typeface="B Zar" pitchFamily="2" charset="-78"/>
            </a:endParaRPr>
          </a:p>
        </p:txBody>
      </p:sp>
    </p:spTree>
    <p:extLst>
      <p:ext uri="{BB962C8B-B14F-4D97-AF65-F5344CB8AC3E}">
        <p14:creationId xmlns:p14="http://schemas.microsoft.com/office/powerpoint/2010/main" val="381236371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b="1" dirty="0" smtClean="0">
                <a:cs typeface="B Zar" pitchFamily="2" charset="-78"/>
              </a:rPr>
              <a:t>تعریف انگیزش از دید روان شناسان </a:t>
            </a:r>
          </a:p>
          <a:p>
            <a:r>
              <a:rPr lang="fa-IR" b="1" dirty="0" smtClean="0">
                <a:cs typeface="B Zar" pitchFamily="2" charset="-78"/>
              </a:rPr>
              <a:t>انگیزش در معنای وسیع کلمه ،عبارت از تغییری است که در ارگانیسم به وجود می آید و او را تا کاهش این تغییر به تلاش وا می دارد </a:t>
            </a:r>
          </a:p>
          <a:p>
            <a:r>
              <a:rPr lang="fa-IR" b="1" dirty="0" smtClean="0">
                <a:cs typeface="B Zar" pitchFamily="2" charset="-78"/>
              </a:rPr>
              <a:t>انگیزش یک عامل روانی است که فرد را برای انجام دادن برخی اعمال یا رفتن به سوی برخی هدف ها ،از قبل آماده می کند . </a:t>
            </a:r>
            <a:endParaRPr lang="fa-IR" b="1" dirty="0">
              <a:cs typeface="B Zar" pitchFamily="2" charset="-78"/>
            </a:endParaRPr>
          </a:p>
        </p:txBody>
      </p:sp>
    </p:spTree>
    <p:extLst>
      <p:ext uri="{BB962C8B-B14F-4D97-AF65-F5344CB8AC3E}">
        <p14:creationId xmlns:p14="http://schemas.microsoft.com/office/powerpoint/2010/main" val="422952149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lstStyle/>
          <a:p>
            <a:r>
              <a:rPr lang="fa-IR" b="1" dirty="0" smtClean="0">
                <a:cs typeface="B Zar" pitchFamily="2" charset="-78"/>
              </a:rPr>
              <a:t>روان شناسی هیگارد : عاملی که به رفتار انسان انرژی و مسیر می دهد . </a:t>
            </a:r>
          </a:p>
          <a:p>
            <a:r>
              <a:rPr lang="fa-IR" b="1" dirty="0" smtClean="0">
                <a:cs typeface="B Zar" pitchFamily="2" charset="-78"/>
              </a:rPr>
              <a:t>به عقیده همه کسانی که در این زمینه کار کرده اند ،مفهوم نیرو یا سایق اساس انگیزش است . </a:t>
            </a:r>
          </a:p>
          <a:p>
            <a:r>
              <a:rPr lang="fa-IR" b="1" dirty="0" smtClean="0">
                <a:cs typeface="B Zar" pitchFamily="2" charset="-78"/>
              </a:rPr>
              <a:t>انگیزش یک پدیده درونی شده است (نیاز ،تمایل ،هدف ) که فرد را وادار می کند تا به شیوه ای خاص وارد عمل شود </a:t>
            </a:r>
            <a:endParaRPr lang="fa-IR" b="1" dirty="0">
              <a:cs typeface="B Zar" pitchFamily="2" charset="-78"/>
            </a:endParaRPr>
          </a:p>
        </p:txBody>
      </p:sp>
    </p:spTree>
    <p:extLst>
      <p:ext uri="{BB962C8B-B14F-4D97-AF65-F5344CB8AC3E}">
        <p14:creationId xmlns:p14="http://schemas.microsoft.com/office/powerpoint/2010/main" val="382477009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چرا مردم کار می کنند  </a:t>
            </a:r>
            <a:endParaRPr lang="fa-IR" dirty="0">
              <a:cs typeface="B Zar" pitchFamily="2" charset="-78"/>
            </a:endParaRPr>
          </a:p>
        </p:txBody>
      </p:sp>
      <p:sp>
        <p:nvSpPr>
          <p:cNvPr id="3" name="Content Placeholder 2"/>
          <p:cNvSpPr>
            <a:spLocks noGrp="1"/>
          </p:cNvSpPr>
          <p:nvPr>
            <p:ph idx="1"/>
          </p:nvPr>
        </p:nvSpPr>
        <p:spPr/>
        <p:txBody>
          <a:bodyPr>
            <a:normAutofit fontScale="92500" lnSpcReduction="10000"/>
          </a:bodyPr>
          <a:lstStyle/>
          <a:p>
            <a:r>
              <a:rPr lang="fa-IR" b="1" dirty="0" smtClean="0">
                <a:cs typeface="B Zar" pitchFamily="2" charset="-78"/>
              </a:rPr>
              <a:t>مک گرگور در سال 1960 با ارائه نظریه </a:t>
            </a:r>
            <a:r>
              <a:rPr lang="en-US" b="1" dirty="0" smtClean="0">
                <a:cs typeface="B Zar" pitchFamily="2" charset="-78"/>
              </a:rPr>
              <a:t>X</a:t>
            </a:r>
            <a:r>
              <a:rPr lang="fa-IR" b="1" dirty="0" smtClean="0">
                <a:cs typeface="B Zar" pitchFamily="2" charset="-78"/>
              </a:rPr>
              <a:t>و </a:t>
            </a:r>
            <a:r>
              <a:rPr lang="en-US" b="1" dirty="0" smtClean="0">
                <a:cs typeface="B Zar" pitchFamily="2" charset="-78"/>
              </a:rPr>
              <a:t>Y </a:t>
            </a:r>
          </a:p>
          <a:p>
            <a:r>
              <a:rPr lang="fa-IR" b="1" dirty="0" smtClean="0">
                <a:cs typeface="B Zar" pitchFamily="2" charset="-78"/>
              </a:rPr>
              <a:t>سعی کرد انگیزش مردم برای کار کردن را تبیین کند . </a:t>
            </a:r>
          </a:p>
          <a:p>
            <a:r>
              <a:rPr lang="fa-IR" b="1" dirty="0" smtClean="0">
                <a:cs typeface="B Zar" pitchFamily="2" charset="-78"/>
              </a:rPr>
              <a:t>نظریه </a:t>
            </a:r>
            <a:r>
              <a:rPr lang="en-US" b="1" dirty="0" smtClean="0">
                <a:cs typeface="B Zar" pitchFamily="2" charset="-78"/>
              </a:rPr>
              <a:t>X</a:t>
            </a:r>
            <a:r>
              <a:rPr lang="fa-IR" b="1" dirty="0" smtClean="0">
                <a:cs typeface="B Zar" pitchFamily="2" charset="-78"/>
              </a:rPr>
              <a:t> فرض می کند که مردم ،در مجموع کار کردن را دوست ندارند ،جاه طلب نیستند و از مسئولیت ها فرار می کنند </a:t>
            </a:r>
          </a:p>
          <a:p>
            <a:r>
              <a:rPr lang="fa-IR" b="1" dirty="0" smtClean="0">
                <a:cs typeface="B Zar" pitchFamily="2" charset="-78"/>
              </a:rPr>
              <a:t>برای ایجاد انگیزه باید افراد را به طور دقیق کنترل کرد ،زیرا آن ها دوست ندارند کار کنند </a:t>
            </a:r>
          </a:p>
          <a:p>
            <a:r>
              <a:rPr lang="fa-IR" b="1" dirty="0" smtClean="0">
                <a:cs typeface="B Zar" pitchFamily="2" charset="-78"/>
              </a:rPr>
              <a:t>تقویت مثبت ،نیز مانند پول به عنوان عامل انگیزشی به کار می رود و تا اندازه ای علت کارکردن افراد را تبیین می کند </a:t>
            </a:r>
            <a:endParaRPr lang="fa-IR" b="1" dirty="0">
              <a:cs typeface="B Zar" pitchFamily="2" charset="-78"/>
            </a:endParaRPr>
          </a:p>
        </p:txBody>
      </p:sp>
    </p:spTree>
    <p:extLst>
      <p:ext uri="{BB962C8B-B14F-4D97-AF65-F5344CB8AC3E}">
        <p14:creationId xmlns:p14="http://schemas.microsoft.com/office/powerpoint/2010/main" val="408113338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43841"/>
            <a:ext cx="7886700" cy="5933123"/>
          </a:xfrm>
        </p:spPr>
        <p:txBody>
          <a:bodyPr>
            <a:noAutofit/>
          </a:bodyPr>
          <a:lstStyle/>
          <a:p>
            <a:pPr algn="r"/>
            <a:r>
              <a:rPr lang="en-US" sz="2400" b="1" dirty="0" smtClean="0">
                <a:cs typeface="B Zar" panose="00000400000000000000" pitchFamily="2" charset="-78"/>
              </a:rPr>
              <a:t>X </a:t>
            </a:r>
            <a:r>
              <a:rPr lang="fa-IR" sz="2400" b="1" dirty="0" smtClean="0">
                <a:cs typeface="B Zar" panose="00000400000000000000" pitchFamily="2" charset="-78"/>
              </a:rPr>
              <a:t>بر اسا س تئوری </a:t>
            </a:r>
          </a:p>
          <a:p>
            <a:pPr algn="r"/>
            <a:r>
              <a:rPr lang="fa-IR" sz="2400" b="1" dirty="0">
                <a:cs typeface="B Zar" panose="00000400000000000000" pitchFamily="2" charset="-78"/>
              </a:rPr>
              <a:t>1</a:t>
            </a:r>
            <a:r>
              <a:rPr lang="fa-IR" sz="2400" b="1" dirty="0" smtClean="0">
                <a:cs typeface="B Zar" panose="00000400000000000000" pitchFamily="2" charset="-78"/>
              </a:rPr>
              <a:t>.بیشتر </a:t>
            </a:r>
            <a:r>
              <a:rPr lang="fa-IR" sz="2400" b="1" dirty="0">
                <a:cs typeface="B Zar" panose="00000400000000000000" pitchFamily="2" charset="-78"/>
              </a:rPr>
              <a:t>انسانها ذاتاً تنبل و از کار </a:t>
            </a:r>
            <a:r>
              <a:rPr lang="fa-IR" sz="2400" b="1" dirty="0" smtClean="0">
                <a:cs typeface="B Zar" panose="00000400000000000000" pitchFamily="2" charset="-78"/>
              </a:rPr>
              <a:t>بیزارند؛</a:t>
            </a:r>
            <a:r>
              <a:rPr lang="fa-IR" sz="2400" b="1" dirty="0">
                <a:cs typeface="B Zar" panose="00000400000000000000" pitchFamily="2" charset="-78"/>
              </a:rPr>
              <a:t/>
            </a:r>
            <a:br>
              <a:rPr lang="fa-IR" sz="2400" b="1" dirty="0">
                <a:cs typeface="B Zar" panose="00000400000000000000" pitchFamily="2" charset="-78"/>
              </a:rPr>
            </a:br>
            <a:r>
              <a:rPr lang="fa-IR" sz="2400" b="1" dirty="0">
                <a:cs typeface="B Zar" panose="00000400000000000000" pitchFamily="2" charset="-78"/>
              </a:rPr>
              <a:t/>
            </a:r>
            <a:br>
              <a:rPr lang="fa-IR" sz="2400" b="1" dirty="0">
                <a:cs typeface="B Zar" panose="00000400000000000000" pitchFamily="2" charset="-78"/>
              </a:rPr>
            </a:br>
            <a:r>
              <a:rPr lang="fa-IR" sz="2400" b="1" dirty="0">
                <a:cs typeface="B Zar" panose="00000400000000000000" pitchFamily="2" charset="-78"/>
              </a:rPr>
              <a:t>2. بیشتر انسانها از قبول مسئولیت گریزانند و ترجیح می دهند که تحت هدایت دیگری قرار گیرند؛</a:t>
            </a:r>
            <a:br>
              <a:rPr lang="fa-IR" sz="2400" b="1" dirty="0">
                <a:cs typeface="B Zar" panose="00000400000000000000" pitchFamily="2" charset="-78"/>
              </a:rPr>
            </a:br>
            <a:r>
              <a:rPr lang="fa-IR" sz="2400" b="1" dirty="0">
                <a:cs typeface="B Zar" panose="00000400000000000000" pitchFamily="2" charset="-78"/>
              </a:rPr>
              <a:t/>
            </a:r>
            <a:br>
              <a:rPr lang="fa-IR" sz="2400" b="1" dirty="0">
                <a:cs typeface="B Zar" panose="00000400000000000000" pitchFamily="2" charset="-78"/>
              </a:rPr>
            </a:br>
            <a:r>
              <a:rPr lang="fa-IR" sz="2400" b="1" dirty="0">
                <a:cs typeface="B Zar" panose="00000400000000000000" pitchFamily="2" charset="-78"/>
              </a:rPr>
              <a:t>3. برای انگیزش انسانها باید از مشوقهای مادی و اقتصادی و ایجاد امنیت استفاده کرد؛</a:t>
            </a:r>
            <a:br>
              <a:rPr lang="fa-IR" sz="2400" b="1" dirty="0">
                <a:cs typeface="B Zar" panose="00000400000000000000" pitchFamily="2" charset="-78"/>
              </a:rPr>
            </a:br>
            <a:r>
              <a:rPr lang="fa-IR" sz="2400" b="1" dirty="0">
                <a:cs typeface="B Zar" panose="00000400000000000000" pitchFamily="2" charset="-78"/>
              </a:rPr>
              <a:t/>
            </a:r>
            <a:br>
              <a:rPr lang="fa-IR" sz="2400" b="1" dirty="0">
                <a:cs typeface="B Zar" panose="00000400000000000000" pitchFamily="2" charset="-78"/>
              </a:rPr>
            </a:br>
            <a:r>
              <a:rPr lang="fa-IR" sz="2400" b="1" dirty="0">
                <a:cs typeface="B Zar" panose="00000400000000000000" pitchFamily="2" charset="-78"/>
              </a:rPr>
              <a:t>4. قابلیت خلاقیت و نوآوری برای حل مسائل فقط در تعداد محدودی از افراد یافت می شود که به مشاغل مدیریت و رهبری می پردازند؛</a:t>
            </a:r>
            <a:br>
              <a:rPr lang="fa-IR" sz="2400" b="1" dirty="0">
                <a:cs typeface="B Zar" panose="00000400000000000000" pitchFamily="2" charset="-78"/>
              </a:rPr>
            </a:br>
            <a:r>
              <a:rPr lang="fa-IR" sz="2400" b="1" dirty="0">
                <a:cs typeface="B Zar" panose="00000400000000000000" pitchFamily="2" charset="-78"/>
              </a:rPr>
              <a:t/>
            </a:r>
            <a:br>
              <a:rPr lang="fa-IR" sz="2400" b="1" dirty="0">
                <a:cs typeface="B Zar" panose="00000400000000000000" pitchFamily="2" charset="-78"/>
              </a:rPr>
            </a:br>
            <a:r>
              <a:rPr lang="fa-IR" sz="2400" b="1" dirty="0">
                <a:cs typeface="B Zar" panose="00000400000000000000" pitchFamily="2" charset="-78"/>
              </a:rPr>
              <a:t>5. بیشتر مردم باید تحت کنترل دقیق قرار گیرند؛ زیرا معمولاً افراد از </a:t>
            </a:r>
            <a:r>
              <a:rPr lang="fa-IR" sz="2400" b="1" dirty="0" smtClean="0">
                <a:cs typeface="B Zar" panose="00000400000000000000" pitchFamily="2" charset="-78"/>
              </a:rPr>
              <a:t>علاقه </a:t>
            </a:r>
            <a:r>
              <a:rPr lang="fa-IR" sz="2400" b="1" dirty="0">
                <a:cs typeface="B Zar" panose="00000400000000000000" pitchFamily="2" charset="-78"/>
              </a:rPr>
              <a:t>کافی برای کار برخوردار نیستند.</a:t>
            </a:r>
            <a:br>
              <a:rPr lang="fa-IR" sz="2400" b="1" dirty="0">
                <a:cs typeface="B Zar" panose="00000400000000000000" pitchFamily="2" charset="-78"/>
              </a:rPr>
            </a:br>
            <a:endParaRPr lang="en-US" sz="2400" b="1" dirty="0">
              <a:cs typeface="B Zar" panose="00000400000000000000" pitchFamily="2" charset="-78"/>
            </a:endParaRPr>
          </a:p>
        </p:txBody>
      </p:sp>
    </p:spTree>
    <p:extLst>
      <p:ext uri="{BB962C8B-B14F-4D97-AF65-F5344CB8AC3E}">
        <p14:creationId xmlns:p14="http://schemas.microsoft.com/office/powerpoint/2010/main" val="366526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e-DE" dirty="0"/>
              <a:t>Wilhelm Maximilian Wundt</a:t>
            </a:r>
            <a:endParaRPr lang="fa-IR" dirty="0"/>
          </a:p>
        </p:txBody>
      </p:sp>
      <p:pic>
        <p:nvPicPr>
          <p:cNvPr id="2050" name="Picture 2" descr="C:\Users\javid rayan\Desktop\225px-Wilhelm_Wundt.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43000" y="2057400"/>
            <a:ext cx="66294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36929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14016" y="487681"/>
            <a:ext cx="3858768" cy="5510783"/>
          </a:xfrm>
        </p:spPr>
      </p:pic>
    </p:spTree>
    <p:extLst>
      <p:ext uri="{BB962C8B-B14F-4D97-AF65-F5344CB8AC3E}">
        <p14:creationId xmlns:p14="http://schemas.microsoft.com/office/powerpoint/2010/main" val="1229274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داگلاس مک گرگور‬‎"/>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3544" y="499872"/>
            <a:ext cx="6958584" cy="5693664"/>
          </a:xfrm>
          <a:prstGeom prst="rect">
            <a:avLst/>
          </a:prstGeom>
          <a:noFill/>
          <a:ln>
            <a:noFill/>
          </a:ln>
        </p:spPr>
      </p:pic>
    </p:spTree>
    <p:extLst>
      <p:ext uri="{BB962C8B-B14F-4D97-AF65-F5344CB8AC3E}">
        <p14:creationId xmlns:p14="http://schemas.microsoft.com/office/powerpoint/2010/main" val="132103727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14528"/>
            <a:ext cx="7886700" cy="5762435"/>
          </a:xfrm>
        </p:spPr>
        <p:txBody>
          <a:bodyPr>
            <a:normAutofit fontScale="85000" lnSpcReduction="20000"/>
          </a:bodyPr>
          <a:lstStyle/>
          <a:p>
            <a:pPr algn="r"/>
            <a:r>
              <a:rPr lang="en-US" sz="3600" b="1" dirty="0" smtClean="0">
                <a:cs typeface="B Zar" panose="00000400000000000000" pitchFamily="2" charset="-78"/>
              </a:rPr>
              <a:t>Y</a:t>
            </a:r>
            <a:r>
              <a:rPr lang="fa-IR" b="1" dirty="0" smtClean="0">
                <a:cs typeface="B Zar" panose="00000400000000000000" pitchFamily="2" charset="-78"/>
              </a:rPr>
              <a:t>مفروضه های نظریه </a:t>
            </a:r>
            <a:r>
              <a:rPr lang="fa-IR" b="1" dirty="0">
                <a:cs typeface="B Zar" panose="00000400000000000000" pitchFamily="2" charset="-78"/>
              </a:rPr>
              <a:t/>
            </a:r>
            <a:br>
              <a:rPr lang="fa-IR" b="1" dirty="0">
                <a:cs typeface="B Zar" panose="00000400000000000000" pitchFamily="2" charset="-78"/>
              </a:rPr>
            </a:br>
            <a:r>
              <a:rPr lang="fa-IR" b="1" dirty="0">
                <a:cs typeface="B Zar" panose="00000400000000000000" pitchFamily="2" charset="-78"/>
              </a:rPr>
              <a:t>1. کار به طور طبیعی مانند بازی است؛</a:t>
            </a:r>
            <a:br>
              <a:rPr lang="fa-IR" b="1" dirty="0">
                <a:cs typeface="B Zar" panose="00000400000000000000" pitchFamily="2" charset="-78"/>
              </a:rPr>
            </a:br>
            <a:r>
              <a:rPr lang="fa-IR" b="1" dirty="0">
                <a:cs typeface="B Zar" panose="00000400000000000000" pitchFamily="2" charset="-78"/>
              </a:rPr>
              <a:t/>
            </a:r>
            <a:br>
              <a:rPr lang="fa-IR" b="1" dirty="0">
                <a:cs typeface="B Zar" panose="00000400000000000000" pitchFamily="2" charset="-78"/>
              </a:rPr>
            </a:br>
            <a:r>
              <a:rPr lang="fa-IR" b="1" dirty="0">
                <a:cs typeface="B Zar" panose="00000400000000000000" pitchFamily="2" charset="-78"/>
              </a:rPr>
              <a:t>2. معمولاً افراد مسئولیت پذیرند و با اشتیاق به دنبال پذیرش مسئولیت هستند؛</a:t>
            </a:r>
            <a:br>
              <a:rPr lang="fa-IR" b="1" dirty="0">
                <a:cs typeface="B Zar" panose="00000400000000000000" pitchFamily="2" charset="-78"/>
              </a:rPr>
            </a:br>
            <a:r>
              <a:rPr lang="fa-IR" b="1" dirty="0">
                <a:cs typeface="B Zar" panose="00000400000000000000" pitchFamily="2" charset="-78"/>
              </a:rPr>
              <a:t/>
            </a:r>
            <a:br>
              <a:rPr lang="fa-IR" b="1" dirty="0">
                <a:cs typeface="B Zar" panose="00000400000000000000" pitchFamily="2" charset="-78"/>
              </a:rPr>
            </a:br>
            <a:r>
              <a:rPr lang="fa-IR" b="1" dirty="0">
                <a:cs typeface="B Zar" panose="00000400000000000000" pitchFamily="2" charset="-78"/>
              </a:rPr>
              <a:t>3. اگر افراد به کار خود علاقمند باشند، به طور مناسبی برانگیخته می شوند؛ در واقع احساس رضایت درونی بهترین پاداش برای افراد است و شیوه خود کنترلی مؤثرتر از کنترل توسط دیگران است؛</a:t>
            </a:r>
            <a:br>
              <a:rPr lang="fa-IR" b="1" dirty="0">
                <a:cs typeface="B Zar" panose="00000400000000000000" pitchFamily="2" charset="-78"/>
              </a:rPr>
            </a:br>
            <a:r>
              <a:rPr lang="fa-IR" b="1" dirty="0">
                <a:cs typeface="B Zar" panose="00000400000000000000" pitchFamily="2" charset="-78"/>
              </a:rPr>
              <a:t/>
            </a:r>
            <a:br>
              <a:rPr lang="fa-IR" b="1" dirty="0">
                <a:cs typeface="B Zar" panose="00000400000000000000" pitchFamily="2" charset="-78"/>
              </a:rPr>
            </a:br>
            <a:r>
              <a:rPr lang="fa-IR" b="1" dirty="0">
                <a:cs typeface="B Zar" panose="00000400000000000000" pitchFamily="2" charset="-78"/>
              </a:rPr>
              <a:t>4. ((قابلیت خلاقیت و نوآوری برای حل مسائل)) به طور طبیعی بین جمعیت انسانها </a:t>
            </a:r>
            <a:r>
              <a:rPr lang="fa-IR" b="1" dirty="0" smtClean="0">
                <a:cs typeface="B Zar" panose="00000400000000000000" pitchFamily="2" charset="-78"/>
              </a:rPr>
              <a:t>توزیع </a:t>
            </a:r>
            <a:r>
              <a:rPr lang="fa-IR" b="1" dirty="0">
                <a:cs typeface="B Zar" panose="00000400000000000000" pitchFamily="2" charset="-78"/>
              </a:rPr>
              <a:t>شده است؛</a:t>
            </a:r>
            <a:br>
              <a:rPr lang="fa-IR" b="1" dirty="0">
                <a:cs typeface="B Zar" panose="00000400000000000000" pitchFamily="2" charset="-78"/>
              </a:rPr>
            </a:br>
            <a:r>
              <a:rPr lang="fa-IR" b="1" dirty="0">
                <a:cs typeface="B Zar" panose="00000400000000000000" pitchFamily="2" charset="-78"/>
              </a:rPr>
              <a:t/>
            </a:r>
            <a:br>
              <a:rPr lang="fa-IR" b="1" dirty="0">
                <a:cs typeface="B Zar" panose="00000400000000000000" pitchFamily="2" charset="-78"/>
              </a:rPr>
            </a:br>
            <a:r>
              <a:rPr lang="fa-IR" b="1" dirty="0">
                <a:cs typeface="B Zar" panose="00000400000000000000" pitchFamily="2" charset="-78"/>
              </a:rPr>
              <a:t>5. کنترل را می توان به خود افراد واگذار کرد؛ در واقع شیوه خود کنترلی مؤثرتر از کنترل توسط دیگران است.</a:t>
            </a:r>
            <a:endParaRPr lang="en-US" b="1" dirty="0">
              <a:cs typeface="B Zar" panose="00000400000000000000" pitchFamily="2" charset="-78"/>
            </a:endParaRPr>
          </a:p>
        </p:txBody>
      </p:sp>
    </p:spTree>
    <p:extLst>
      <p:ext uri="{BB962C8B-B14F-4D97-AF65-F5344CB8AC3E}">
        <p14:creationId xmlns:p14="http://schemas.microsoft.com/office/powerpoint/2010/main" val="354054058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fa-IR" b="1" dirty="0" smtClean="0">
                <a:cs typeface="B Zar" pitchFamily="2" charset="-78"/>
              </a:rPr>
              <a:t>اما واقعیت این است که همه مردم از کارکردن بدشان نمی آید </a:t>
            </a:r>
          </a:p>
          <a:p>
            <a:r>
              <a:rPr lang="fa-IR" b="1" dirty="0" smtClean="0">
                <a:cs typeface="B Zar" pitchFamily="2" charset="-78"/>
              </a:rPr>
              <a:t>بسیاری از مردم برای کارکردن انگیزه قوی دارند و این انگیزه مستقل از تهدیدها یا تنبیه هاست </a:t>
            </a:r>
          </a:p>
          <a:p>
            <a:r>
              <a:rPr lang="fa-IR" b="1" dirty="0" smtClean="0">
                <a:cs typeface="B Zar" pitchFamily="2" charset="-78"/>
              </a:rPr>
              <a:t>مثلا کسانی که بازنشسته می شوند دوست دارند همچنان فعال باقی بمانند . و اغلب به کار دیگری مشغول می شوند و گاهی هم ،به صورت داوطلب و به طور مجانی برای مراکز خیریه کار می کنند . </a:t>
            </a:r>
            <a:endParaRPr lang="fa-IR" b="1" dirty="0">
              <a:cs typeface="B Zar" pitchFamily="2" charset="-78"/>
            </a:endParaRPr>
          </a:p>
        </p:txBody>
      </p:sp>
    </p:spTree>
    <p:extLst>
      <p:ext uri="{BB962C8B-B14F-4D97-AF65-F5344CB8AC3E}">
        <p14:creationId xmlns:p14="http://schemas.microsoft.com/office/powerpoint/2010/main" val="416170966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fa-IR" b="1" dirty="0" smtClean="0">
                <a:cs typeface="B Zar" pitchFamily="2" charset="-78"/>
              </a:rPr>
              <a:t>نظریه </a:t>
            </a:r>
            <a:r>
              <a:rPr lang="en-US" b="1" dirty="0" smtClean="0">
                <a:cs typeface="B Zar" pitchFamily="2" charset="-78"/>
              </a:rPr>
              <a:t>Y </a:t>
            </a:r>
            <a:r>
              <a:rPr lang="fa-IR" b="1" dirty="0" smtClean="0">
                <a:cs typeface="B Zar" pitchFamily="2" charset="-78"/>
              </a:rPr>
              <a:t> مک گرگور نارساییهای نظریه </a:t>
            </a:r>
            <a:r>
              <a:rPr lang="en-US" b="1" dirty="0" smtClean="0">
                <a:cs typeface="B Zar" pitchFamily="2" charset="-78"/>
              </a:rPr>
              <a:t>X </a:t>
            </a:r>
            <a:r>
              <a:rPr lang="fa-IR" b="1" dirty="0" smtClean="0">
                <a:cs typeface="B Zar" pitchFamily="2" charset="-78"/>
              </a:rPr>
              <a:t> را تکمیل می کند </a:t>
            </a:r>
          </a:p>
          <a:p>
            <a:r>
              <a:rPr lang="fa-IR" b="1" dirty="0" smtClean="0">
                <a:cs typeface="B Zar" pitchFamily="2" charset="-78"/>
              </a:rPr>
              <a:t>و انگیزش را بر اساس عوامل درونی ،که فرد را برای کار کردن بر می انگیزد ،تبیین می کند . </a:t>
            </a:r>
          </a:p>
          <a:p>
            <a:r>
              <a:rPr lang="fa-IR" b="1" dirty="0" smtClean="0">
                <a:cs typeface="B Zar" pitchFamily="2" charset="-78"/>
              </a:rPr>
              <a:t>نظریه </a:t>
            </a:r>
            <a:r>
              <a:rPr lang="en-US" b="1" dirty="0" smtClean="0">
                <a:cs typeface="B Zar" pitchFamily="2" charset="-78"/>
              </a:rPr>
              <a:t>Y </a:t>
            </a:r>
            <a:r>
              <a:rPr lang="fa-IR" b="1" dirty="0" smtClean="0">
                <a:cs typeface="B Zar" pitchFamily="2" charset="-78"/>
              </a:rPr>
              <a:t> فرض می کند که مردم کار کردن را دوست دارند ،به این معنا که از کار کردن لذت می برند </a:t>
            </a:r>
          </a:p>
          <a:p>
            <a:r>
              <a:rPr lang="fa-IR" b="1" dirty="0" smtClean="0">
                <a:cs typeface="B Zar" pitchFamily="2" charset="-78"/>
              </a:rPr>
              <a:t>کارفرمایانی که این دیدگاه را می پذیرند معتقدند که کارگران به دنبال مسئولیت پذیری و خود مختاری هستند و در انجام دادن کار خود خلاقیت و کاردانی نشان می دهند . </a:t>
            </a:r>
            <a:endParaRPr lang="fa-IR" b="1" dirty="0">
              <a:cs typeface="B Zar" pitchFamily="2" charset="-78"/>
            </a:endParaRPr>
          </a:p>
        </p:txBody>
      </p:sp>
    </p:spTree>
    <p:extLst>
      <p:ext uri="{BB962C8B-B14F-4D97-AF65-F5344CB8AC3E}">
        <p14:creationId xmlns:p14="http://schemas.microsoft.com/office/powerpoint/2010/main" val="330654474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b="1" dirty="0" smtClean="0">
                <a:cs typeface="B Zar" pitchFamily="2" charset="-78"/>
              </a:rPr>
              <a:t>به نظر می رسد که واقعیت در حد وسط این دو نظریه افراطی  قرار دارد </a:t>
            </a:r>
          </a:p>
          <a:p>
            <a:r>
              <a:rPr lang="fa-IR" b="1" dirty="0" smtClean="0">
                <a:cs typeface="B Zar" pitchFamily="2" charset="-78"/>
              </a:rPr>
              <a:t>عملا می بینیم که برخی اشخاص دوست دارند کار کنند ،در حالی که برخی دیگر استراحت و بیکاری را ترجیح می دهند . </a:t>
            </a:r>
          </a:p>
          <a:p>
            <a:r>
              <a:rPr lang="fa-IR" b="1" dirty="0" smtClean="0">
                <a:cs typeface="B Zar" pitchFamily="2" charset="-78"/>
              </a:rPr>
              <a:t>همچنین می دانیم که دلایل انگیزش مردم به کار ،از شخصی به شخص دیگر فرق می کند </a:t>
            </a:r>
          </a:p>
          <a:p>
            <a:r>
              <a:rPr lang="fa-IR" b="1" dirty="0" smtClean="0">
                <a:cs typeface="B Zar" pitchFamily="2" charset="-78"/>
              </a:rPr>
              <a:t>انگیزش به دیدگاه خود فرد وابسته است </a:t>
            </a:r>
            <a:endParaRPr lang="fa-IR" b="1" dirty="0">
              <a:cs typeface="B Zar" pitchFamily="2" charset="-78"/>
            </a:endParaRPr>
          </a:p>
        </p:txBody>
      </p:sp>
    </p:spTree>
    <p:extLst>
      <p:ext uri="{BB962C8B-B14F-4D97-AF65-F5344CB8AC3E}">
        <p14:creationId xmlns:p14="http://schemas.microsoft.com/office/powerpoint/2010/main" val="91019734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lstStyle/>
          <a:p>
            <a:r>
              <a:rPr lang="fa-IR" dirty="0" smtClean="0"/>
              <a:t>الگوی بنیادی انگیزش</a:t>
            </a:r>
            <a:endParaRPr lang="fa-IR" dirty="0"/>
          </a:p>
        </p:txBody>
      </p:sp>
      <p:sp>
        <p:nvSpPr>
          <p:cNvPr id="4" name="Oval 3"/>
          <p:cNvSpPr/>
          <p:nvPr/>
        </p:nvSpPr>
        <p:spPr>
          <a:xfrm>
            <a:off x="2895600" y="618565"/>
            <a:ext cx="1676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cs typeface="B Zar" pitchFamily="2" charset="-78"/>
              </a:rPr>
              <a:t>تنش </a:t>
            </a:r>
            <a:endParaRPr lang="fa-IR" sz="3200" dirty="0">
              <a:cs typeface="B Zar" pitchFamily="2" charset="-78"/>
            </a:endParaRPr>
          </a:p>
        </p:txBody>
      </p:sp>
      <p:sp>
        <p:nvSpPr>
          <p:cNvPr id="5" name="Oval 4"/>
          <p:cNvSpPr/>
          <p:nvPr/>
        </p:nvSpPr>
        <p:spPr>
          <a:xfrm>
            <a:off x="3124202" y="1797424"/>
            <a:ext cx="1676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200" dirty="0" smtClean="0">
                <a:cs typeface="B Zar" pitchFamily="2" charset="-78"/>
              </a:rPr>
              <a:t>تلاش </a:t>
            </a:r>
            <a:endParaRPr lang="fa-IR" sz="3200" dirty="0">
              <a:cs typeface="B Zar" pitchFamily="2" charset="-78"/>
            </a:endParaRPr>
          </a:p>
        </p:txBody>
      </p:sp>
      <p:sp>
        <p:nvSpPr>
          <p:cNvPr id="6" name="Oval 5"/>
          <p:cNvSpPr/>
          <p:nvPr/>
        </p:nvSpPr>
        <p:spPr>
          <a:xfrm>
            <a:off x="3124202" y="2857500"/>
            <a:ext cx="1676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cs typeface="B Zar" pitchFamily="2" charset="-78"/>
              </a:rPr>
              <a:t>عمل </a:t>
            </a:r>
            <a:endParaRPr lang="fa-IR" sz="3600" dirty="0">
              <a:cs typeface="B Zar" pitchFamily="2" charset="-78"/>
            </a:endParaRPr>
          </a:p>
        </p:txBody>
      </p:sp>
      <p:sp>
        <p:nvSpPr>
          <p:cNvPr id="7" name="Oval 6"/>
          <p:cNvSpPr/>
          <p:nvPr/>
        </p:nvSpPr>
        <p:spPr>
          <a:xfrm>
            <a:off x="6308912" y="3767419"/>
            <a:ext cx="1676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dirty="0" smtClean="0">
                <a:cs typeface="B Zar" pitchFamily="2" charset="-78"/>
              </a:rPr>
              <a:t>رفتاری </a:t>
            </a:r>
            <a:endParaRPr lang="fa-IR" sz="3600" dirty="0">
              <a:cs typeface="B Zar" pitchFamily="2" charset="-78"/>
            </a:endParaRPr>
          </a:p>
        </p:txBody>
      </p:sp>
      <p:sp>
        <p:nvSpPr>
          <p:cNvPr id="8" name="Oval 7"/>
          <p:cNvSpPr/>
          <p:nvPr/>
        </p:nvSpPr>
        <p:spPr>
          <a:xfrm>
            <a:off x="2205318" y="3774143"/>
            <a:ext cx="1676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cs typeface="B Zar" pitchFamily="2" charset="-78"/>
              </a:rPr>
              <a:t>شناختی </a:t>
            </a:r>
            <a:endParaRPr lang="fa-IR" sz="2400" dirty="0">
              <a:cs typeface="B Zar" pitchFamily="2" charset="-78"/>
            </a:endParaRPr>
          </a:p>
        </p:txBody>
      </p:sp>
      <p:sp>
        <p:nvSpPr>
          <p:cNvPr id="9" name="Oval 8"/>
          <p:cNvSpPr/>
          <p:nvPr/>
        </p:nvSpPr>
        <p:spPr>
          <a:xfrm>
            <a:off x="3962402" y="4760259"/>
            <a:ext cx="1676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dirty="0" smtClean="0">
                <a:cs typeface="B Zar" pitchFamily="2" charset="-78"/>
              </a:rPr>
              <a:t>نیل به اهداف </a:t>
            </a:r>
            <a:endParaRPr lang="fa-IR" sz="2800" dirty="0">
              <a:cs typeface="B Zar" pitchFamily="2" charset="-78"/>
            </a:endParaRPr>
          </a:p>
        </p:txBody>
      </p:sp>
      <p:sp>
        <p:nvSpPr>
          <p:cNvPr id="10" name="Oval 9"/>
          <p:cNvSpPr/>
          <p:nvPr/>
        </p:nvSpPr>
        <p:spPr>
          <a:xfrm>
            <a:off x="909918" y="609600"/>
            <a:ext cx="1676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cs typeface="B Zar" pitchFamily="2" charset="-78"/>
              </a:rPr>
              <a:t>نیاز ارضاء نشده </a:t>
            </a:r>
            <a:endParaRPr lang="fa-IR" sz="2400" dirty="0">
              <a:cs typeface="B Zar" pitchFamily="2" charset="-78"/>
            </a:endParaRPr>
          </a:p>
        </p:txBody>
      </p:sp>
      <p:cxnSp>
        <p:nvCxnSpPr>
          <p:cNvPr id="12" name="Straight Arrow Connector 11"/>
          <p:cNvCxnSpPr/>
          <p:nvPr/>
        </p:nvCxnSpPr>
        <p:spPr>
          <a:xfrm>
            <a:off x="4719918" y="1524000"/>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6" idx="0"/>
          </p:cNvCxnSpPr>
          <p:nvPr/>
        </p:nvCxnSpPr>
        <p:spPr>
          <a:xfrm>
            <a:off x="3962402" y="2628900"/>
            <a:ext cx="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6" idx="2"/>
          </p:cNvCxnSpPr>
          <p:nvPr/>
        </p:nvCxnSpPr>
        <p:spPr>
          <a:xfrm flipH="1">
            <a:off x="2595284" y="3314700"/>
            <a:ext cx="528918" cy="3451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4953000" y="3429000"/>
            <a:ext cx="1371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638802" y="4760259"/>
            <a:ext cx="1142998" cy="34514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3352800" y="4688543"/>
            <a:ext cx="609602" cy="4168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748118" y="1436594"/>
            <a:ext cx="0" cy="403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553200" y="5105400"/>
            <a:ext cx="1676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dirty="0" smtClean="0">
                <a:cs typeface="B Zar" pitchFamily="2" charset="-78"/>
              </a:rPr>
              <a:t>نیاز ارضاء شده </a:t>
            </a:r>
            <a:endParaRPr lang="fa-IR" sz="2400" dirty="0">
              <a:cs typeface="B Zar" pitchFamily="2" charset="-78"/>
            </a:endParaRPr>
          </a:p>
        </p:txBody>
      </p:sp>
      <p:cxnSp>
        <p:nvCxnSpPr>
          <p:cNvPr id="30" name="Straight Arrow Connector 29"/>
          <p:cNvCxnSpPr/>
          <p:nvPr/>
        </p:nvCxnSpPr>
        <p:spPr>
          <a:xfrm flipH="1">
            <a:off x="1748118" y="5217459"/>
            <a:ext cx="221428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6"/>
          </p:cNvCxnSpPr>
          <p:nvPr/>
        </p:nvCxnSpPr>
        <p:spPr>
          <a:xfrm>
            <a:off x="5638802" y="5217459"/>
            <a:ext cx="914398" cy="345141"/>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043518" y="1066800"/>
            <a:ext cx="69028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5242315"/>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ویژگی های انگیزش </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b="1" dirty="0" smtClean="0">
                <a:cs typeface="B Zar" pitchFamily="2" charset="-78"/>
              </a:rPr>
              <a:t>تلاش </a:t>
            </a:r>
          </a:p>
          <a:p>
            <a:r>
              <a:rPr lang="fa-IR" b="1" dirty="0" smtClean="0">
                <a:cs typeface="B Zar" pitchFamily="2" charset="-78"/>
              </a:rPr>
              <a:t>پایداری </a:t>
            </a:r>
          </a:p>
          <a:p>
            <a:r>
              <a:rPr lang="fa-IR" b="1" dirty="0" smtClean="0">
                <a:cs typeface="B Zar" pitchFamily="2" charset="-78"/>
              </a:rPr>
              <a:t>جهت گیری تلاش </a:t>
            </a:r>
          </a:p>
          <a:p>
            <a:r>
              <a:rPr lang="fa-IR" b="1" dirty="0" smtClean="0">
                <a:cs typeface="B Zar" pitchFamily="2" charset="-78"/>
              </a:rPr>
              <a:t>سه ویژگی اصلی انگیزش را تشکیل می دهند </a:t>
            </a:r>
          </a:p>
          <a:p>
            <a:r>
              <a:rPr lang="fa-IR" b="1" dirty="0" smtClean="0">
                <a:cs typeface="B Zar" pitchFamily="2" charset="-78"/>
              </a:rPr>
              <a:t>تلاش بیانگر نیروی جسمی یا روانی است که فرد به هنگام پیگیری هدف های خود فراهم می آورد . </a:t>
            </a:r>
          </a:p>
          <a:p>
            <a:r>
              <a:rPr lang="fa-IR" b="1" dirty="0" smtClean="0">
                <a:cs typeface="B Zar" pitchFamily="2" charset="-78"/>
              </a:rPr>
              <a:t>پایداری ،یعنی پشتکار و مقاومتی که فرد به هنگام اتخاذ یک رفتار یا انجام دادن یک عمل خاص نشان می دهد . </a:t>
            </a:r>
            <a:endParaRPr lang="fa-IR" b="1" dirty="0">
              <a:cs typeface="B Zar" pitchFamily="2" charset="-78"/>
            </a:endParaRPr>
          </a:p>
        </p:txBody>
      </p:sp>
    </p:spTree>
    <p:extLst>
      <p:ext uri="{BB962C8B-B14F-4D97-AF65-F5344CB8AC3E}">
        <p14:creationId xmlns:p14="http://schemas.microsoft.com/office/powerpoint/2010/main" val="271166626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انگیزش درونی و انگیزش بیرونی </a:t>
            </a:r>
            <a:endParaRPr lang="fa-IR" dirty="0">
              <a:cs typeface="B Zar" pitchFamily="2" charset="-78"/>
            </a:endParaRPr>
          </a:p>
        </p:txBody>
      </p:sp>
      <p:sp>
        <p:nvSpPr>
          <p:cNvPr id="3" name="Content Placeholder 2"/>
          <p:cNvSpPr>
            <a:spLocks noGrp="1"/>
          </p:cNvSpPr>
          <p:nvPr>
            <p:ph idx="1"/>
          </p:nvPr>
        </p:nvSpPr>
        <p:spPr/>
        <p:txBody>
          <a:bodyPr>
            <a:normAutofit fontScale="92500" lnSpcReduction="20000"/>
          </a:bodyPr>
          <a:lstStyle/>
          <a:p>
            <a:r>
              <a:rPr lang="fa-IR" b="1" dirty="0" smtClean="0">
                <a:cs typeface="B Zar" pitchFamily="2" charset="-78"/>
              </a:rPr>
              <a:t>نیازهایی که انسان ها را به کارکردن وا می دارند ،از فردی به فرد دیگر فرق می کند . </a:t>
            </a:r>
          </a:p>
          <a:p>
            <a:r>
              <a:rPr lang="fa-IR" b="1" dirty="0" smtClean="0">
                <a:cs typeface="B Zar" pitchFamily="2" charset="-78"/>
              </a:rPr>
              <a:t>منابع انگیزش گاهی درونی و گاهی بیرونی است </a:t>
            </a:r>
          </a:p>
          <a:p>
            <a:r>
              <a:rPr lang="fa-IR" b="1" dirty="0" smtClean="0">
                <a:cs typeface="B Zar" pitchFamily="2" charset="-78"/>
              </a:rPr>
              <a:t>منابع درونی از خود فرد و منابع بیرونی از عوامل خارج از فرد ریشه می گیرد . </a:t>
            </a:r>
          </a:p>
          <a:p>
            <a:r>
              <a:rPr lang="fa-IR" b="1" dirty="0" smtClean="0">
                <a:cs typeface="B Zar" pitchFamily="2" charset="-78"/>
              </a:rPr>
              <a:t>انگیزش درونی ،یعنی کار کردن به دلیل لذتی که از انجام دادن کار احساس می شود . </a:t>
            </a:r>
          </a:p>
          <a:p>
            <a:r>
              <a:rPr lang="fa-IR" b="1" dirty="0" smtClean="0">
                <a:cs typeface="B Zar" pitchFamily="2" charset="-78"/>
              </a:rPr>
              <a:t>سیاست سازمان از جمله شیوه مدیران در کنترل کارکنان ،عواملی هستند که از بیرون اعمال می شوند و انگیزش فرد را تحت تاثیر قرار می دهند . </a:t>
            </a:r>
            <a:endParaRPr lang="fa-IR" b="1" dirty="0">
              <a:cs typeface="B Zar" pitchFamily="2" charset="-78"/>
            </a:endParaRPr>
          </a:p>
        </p:txBody>
      </p:sp>
    </p:spTree>
    <p:extLst>
      <p:ext uri="{BB962C8B-B14F-4D97-AF65-F5344CB8AC3E}">
        <p14:creationId xmlns:p14="http://schemas.microsoft.com/office/powerpoint/2010/main" val="44295224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نظریه های محتوا</a:t>
            </a:r>
            <a:endParaRPr lang="fa-IR" dirty="0">
              <a:cs typeface="B Zar" pitchFamily="2" charset="-78"/>
            </a:endParaRPr>
          </a:p>
        </p:txBody>
      </p:sp>
      <p:sp>
        <p:nvSpPr>
          <p:cNvPr id="3" name="Content Placeholder 2"/>
          <p:cNvSpPr>
            <a:spLocks noGrp="1"/>
          </p:cNvSpPr>
          <p:nvPr>
            <p:ph idx="1"/>
          </p:nvPr>
        </p:nvSpPr>
        <p:spPr/>
        <p:txBody>
          <a:bodyPr>
            <a:normAutofit fontScale="92500"/>
          </a:bodyPr>
          <a:lstStyle/>
          <a:p>
            <a:r>
              <a:rPr lang="fa-IR" b="1" dirty="0" smtClean="0">
                <a:cs typeface="B Zar" pitchFamily="2" charset="-78"/>
              </a:rPr>
              <a:t>نظریه نیازهای مزلو </a:t>
            </a:r>
          </a:p>
          <a:p>
            <a:r>
              <a:rPr lang="fa-IR" b="1" dirty="0" smtClean="0">
                <a:cs typeface="B Zar" pitchFamily="2" charset="-78"/>
              </a:rPr>
              <a:t>شناخته شده ترین نظریه انگیزش ،نظریه نیازهای مزلو است </a:t>
            </a:r>
          </a:p>
          <a:p>
            <a:r>
              <a:rPr lang="fa-IR" b="1" dirty="0" smtClean="0">
                <a:cs typeface="B Zar" pitchFamily="2" charset="-78"/>
              </a:rPr>
              <a:t>پنج نیاز اساسی </a:t>
            </a:r>
          </a:p>
          <a:p>
            <a:r>
              <a:rPr lang="fa-IR" b="1" dirty="0" smtClean="0">
                <a:cs typeface="B Zar" pitchFamily="2" charset="-78"/>
              </a:rPr>
              <a:t>نیازهای زیستی </a:t>
            </a:r>
          </a:p>
          <a:p>
            <a:r>
              <a:rPr lang="fa-IR" b="1" dirty="0" smtClean="0">
                <a:cs typeface="B Zar" pitchFamily="2" charset="-78"/>
              </a:rPr>
              <a:t>نیازهای ایمنی </a:t>
            </a:r>
          </a:p>
          <a:p>
            <a:r>
              <a:rPr lang="fa-IR" b="1" dirty="0" smtClean="0">
                <a:cs typeface="B Zar" pitchFamily="2" charset="-78"/>
              </a:rPr>
              <a:t>نیازهای تعلق اجتماعی </a:t>
            </a:r>
          </a:p>
          <a:p>
            <a:r>
              <a:rPr lang="fa-IR" b="1" dirty="0" smtClean="0">
                <a:cs typeface="B Zar" pitchFamily="2" charset="-78"/>
              </a:rPr>
              <a:t>نیازهای عزت نفس </a:t>
            </a:r>
          </a:p>
          <a:p>
            <a:r>
              <a:rPr lang="fa-IR" b="1" dirty="0" smtClean="0">
                <a:cs typeface="B Zar" pitchFamily="2" charset="-78"/>
              </a:rPr>
              <a:t>نیازهای خود شکوفایی</a:t>
            </a:r>
            <a:endParaRPr lang="fa-IR" b="1" dirty="0">
              <a:cs typeface="B Zar" pitchFamily="2" charset="-78"/>
            </a:endParaRPr>
          </a:p>
        </p:txBody>
      </p:sp>
    </p:spTree>
    <p:extLst>
      <p:ext uri="{BB962C8B-B14F-4D97-AF65-F5344CB8AC3E}">
        <p14:creationId xmlns:p14="http://schemas.microsoft.com/office/powerpoint/2010/main" val="617824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Leipzig</a:t>
            </a:r>
            <a:endParaRPr lang="fa-IR" dirty="0"/>
          </a:p>
        </p:txBody>
      </p:sp>
      <p:pic>
        <p:nvPicPr>
          <p:cNvPr id="5122" name="Picture 2" descr="C:\Users\javid rayan\Desktop\busreis-dresden-en-leipzig-compleet.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19200" y="1188243"/>
            <a:ext cx="7162800" cy="5372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096471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Zar" pitchFamily="2" charset="-78"/>
              </a:rPr>
              <a:t>سلسله مراتب نیازهای مزلو </a:t>
            </a:r>
            <a:endParaRPr lang="en-US" b="1" dirty="0">
              <a:cs typeface="B Zar" pitchFamily="2" charset="-78"/>
            </a:endParaRPr>
          </a:p>
        </p:txBody>
      </p:sp>
      <p:graphicFrame>
        <p:nvGraphicFramePr>
          <p:cNvPr id="4" name="Content Placeholder 3"/>
          <p:cNvGraphicFramePr>
            <a:graphicFrameLocks noGrp="1"/>
          </p:cNvGraphicFramePr>
          <p:nvPr>
            <p:ph idx="1"/>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018925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Abraham Maslow</a:t>
            </a:r>
            <a:endParaRPr lang="fa-IR" dirty="0"/>
          </a:p>
        </p:txBody>
      </p:sp>
      <p:pic>
        <p:nvPicPr>
          <p:cNvPr id="1026" name="Picture 2" descr="C:\Users\javid rayan\Desktop\index1.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752600" y="1371600"/>
            <a:ext cx="5837695" cy="502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14814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avid rayan\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46184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fa-IR" b="1" dirty="0" smtClean="0">
                <a:cs typeface="B Zar" pitchFamily="2" charset="-78"/>
              </a:rPr>
              <a:t>در مجموع ،نظریه مزلو نشان می دهد که اشخاص پیش از آن که به فکر ارضای نیازهای سطوح بالا باشند ،سعی می کنند نیازهای سطوح پایین (زیستی ) خود را ارضاء کنند. </a:t>
            </a:r>
          </a:p>
          <a:p>
            <a:r>
              <a:rPr lang="fa-IR" b="1" dirty="0" smtClean="0">
                <a:cs typeface="B Zar" pitchFamily="2" charset="-78"/>
              </a:rPr>
              <a:t>هر نیازی که ارضاء می شود ،ویژگی انگیزشی خود را از دست می دهد و در نتیجه ،فرد وادار می شود که به ارضای نیازهای سطح بالاتر بپردازد </a:t>
            </a:r>
            <a:endParaRPr lang="fa-IR" b="1" dirty="0">
              <a:cs typeface="B Zar" pitchFamily="2" charset="-78"/>
            </a:endParaRPr>
          </a:p>
        </p:txBody>
      </p:sp>
    </p:spTree>
    <p:extLst>
      <p:ext uri="{BB962C8B-B14F-4D97-AF65-F5344CB8AC3E}">
        <p14:creationId xmlns:p14="http://schemas.microsoft.com/office/powerpoint/2010/main" val="240682402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smtClean="0">
                <a:cs typeface="B Zar" pitchFamily="2" charset="-78"/>
              </a:rPr>
              <a:t>الگوی پورتر</a:t>
            </a:r>
            <a:endParaRPr lang="fa-IR" sz="4800" b="1" dirty="0">
              <a:cs typeface="B Zar" pitchFamily="2" charset="-78"/>
            </a:endParaRPr>
          </a:p>
        </p:txBody>
      </p:sp>
      <p:sp>
        <p:nvSpPr>
          <p:cNvPr id="3" name="Content Placeholder 2"/>
          <p:cNvSpPr>
            <a:spLocks noGrp="1"/>
          </p:cNvSpPr>
          <p:nvPr>
            <p:ph idx="1"/>
          </p:nvPr>
        </p:nvSpPr>
        <p:spPr/>
        <p:txBody>
          <a:bodyPr>
            <a:normAutofit lnSpcReduction="10000"/>
          </a:bodyPr>
          <a:lstStyle/>
          <a:p>
            <a:r>
              <a:rPr lang="fa-IR" b="1" dirty="0" smtClean="0">
                <a:cs typeface="B Zar" pitchFamily="2" charset="-78"/>
              </a:rPr>
              <a:t>به عقیده این پژوهشگر ،انگیزش مدیران تحت تاثیر پنج گروه نیاز قرار دارد . </a:t>
            </a:r>
          </a:p>
          <a:p>
            <a:r>
              <a:rPr lang="fa-IR" b="1" dirty="0" smtClean="0">
                <a:cs typeface="B Zar" pitchFamily="2" charset="-78"/>
              </a:rPr>
              <a:t>این نیازها تا اندازه ای با نیازهای پیشنهادی مزلو تفاوت دارد . به این ترتیب که از نظر پورتر ،مدیران برای رفع نیازهای زیستی خود انگیزش پیدا نمی کنند زیرا از این نظر کاملا ارضاء شده اند </a:t>
            </a:r>
          </a:p>
          <a:p>
            <a:r>
              <a:rPr lang="fa-IR" b="1" dirty="0" smtClean="0">
                <a:cs typeface="B Zar" pitchFamily="2" charset="-78"/>
              </a:rPr>
              <a:t>پورتر الگویی ارائه می دهد که نیازهای زیستی را شامل نمی شود اما گروه دیگری از نیازها را دخالت می دهد </a:t>
            </a:r>
          </a:p>
          <a:p>
            <a:r>
              <a:rPr lang="fa-IR" b="1" dirty="0" smtClean="0">
                <a:cs typeface="B Zar" pitchFamily="2" charset="-78"/>
              </a:rPr>
              <a:t>نیازهای خود مختاری </a:t>
            </a:r>
            <a:endParaRPr lang="fa-IR" b="1" dirty="0">
              <a:cs typeface="B Zar" pitchFamily="2" charset="-78"/>
            </a:endParaRPr>
          </a:p>
        </p:txBody>
      </p:sp>
    </p:spTree>
    <p:extLst>
      <p:ext uri="{BB962C8B-B14F-4D97-AF65-F5344CB8AC3E}">
        <p14:creationId xmlns:p14="http://schemas.microsoft.com/office/powerpoint/2010/main" val="69998169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Autofit/>
          </a:bodyPr>
          <a:lstStyle/>
          <a:p>
            <a:r>
              <a:rPr lang="fa-IR" sz="4000" b="1" dirty="0" smtClean="0">
                <a:cs typeface="B Zar" pitchFamily="2" charset="-78"/>
              </a:rPr>
              <a:t>نیاز به خودمختاری در راس مقیاس قرار دارد و با تمایل مدیران برای تصمیم گیری ها ،تعیین هدف ها و کارکردن به شیوه خودمختار و بدون مراقبت دیگران ارتباط پیدا می کند </a:t>
            </a:r>
          </a:p>
          <a:p>
            <a:r>
              <a:rPr lang="fa-IR" sz="4000" b="1" dirty="0" smtClean="0">
                <a:cs typeface="B Zar" pitchFamily="2" charset="-78"/>
              </a:rPr>
              <a:t>مدیران تمایل دارند مسئولیت ها را بر عهده بگیرند و در انجام دادن کارهای خود آزاد باشند </a:t>
            </a:r>
          </a:p>
          <a:p>
            <a:endParaRPr lang="fa-IR" sz="2800" b="1" dirty="0" smtClean="0">
              <a:cs typeface="B Zar" pitchFamily="2" charset="-78"/>
            </a:endParaRPr>
          </a:p>
          <a:p>
            <a:endParaRPr lang="fa-IR" sz="2800" b="1" dirty="0">
              <a:cs typeface="B Zar" pitchFamily="2" charset="-78"/>
            </a:endParaRPr>
          </a:p>
          <a:p>
            <a:r>
              <a:rPr lang="fa-IR" sz="2800" b="1" dirty="0" smtClean="0">
                <a:cs typeface="B Zar" pitchFamily="2" charset="-78"/>
              </a:rPr>
              <a:t>  </a:t>
            </a:r>
            <a:endParaRPr lang="fa-IR" sz="2800" b="1" dirty="0">
              <a:cs typeface="B Zar" pitchFamily="2" charset="-78"/>
            </a:endParaRPr>
          </a:p>
        </p:txBody>
      </p:sp>
    </p:spTree>
    <p:extLst>
      <p:ext uri="{BB962C8B-B14F-4D97-AF65-F5344CB8AC3E}">
        <p14:creationId xmlns:p14="http://schemas.microsoft.com/office/powerpoint/2010/main" val="49708800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الگوی پورتر</a:t>
            </a:r>
            <a:endParaRPr lang="fa-IR"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1873402"/>
              </p:ext>
            </p:extLst>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688112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Zar" pitchFamily="2" charset="-78"/>
              </a:rPr>
              <a:t>نظریه </a:t>
            </a:r>
            <a:r>
              <a:rPr lang="en-US" b="1" dirty="0" smtClean="0">
                <a:cs typeface="B Zar" pitchFamily="2" charset="-78"/>
              </a:rPr>
              <a:t>ESG</a:t>
            </a:r>
            <a:r>
              <a:rPr lang="fa-IR" b="1" dirty="0" smtClean="0">
                <a:cs typeface="B Zar" pitchFamily="2" charset="-78"/>
              </a:rPr>
              <a:t> آلدرفر </a:t>
            </a:r>
            <a:endParaRPr lang="fa-IR" b="1"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آلدرفر نیازها را به پنج طبقه تقسیم نمی کند بلکه آن ها را در سه مجموعه جای می دهد . </a:t>
            </a:r>
          </a:p>
          <a:p>
            <a:r>
              <a:rPr lang="fa-IR" b="1" dirty="0" smtClean="0">
                <a:cs typeface="B Zar" pitchFamily="2" charset="-78"/>
              </a:rPr>
              <a:t>مجموعه نیازهای وجود یا اگزیستانس (</a:t>
            </a:r>
            <a:r>
              <a:rPr lang="en-US" b="1" dirty="0" smtClean="0">
                <a:cs typeface="B Zar" pitchFamily="2" charset="-78"/>
              </a:rPr>
              <a:t>E</a:t>
            </a:r>
            <a:r>
              <a:rPr lang="fa-IR" b="1" dirty="0" smtClean="0">
                <a:cs typeface="B Zar" pitchFamily="2" charset="-78"/>
              </a:rPr>
              <a:t>)</a:t>
            </a:r>
            <a:r>
              <a:rPr lang="en-US" b="1" dirty="0" err="1" smtClean="0">
                <a:cs typeface="B Zar" pitchFamily="2" charset="-78"/>
              </a:rPr>
              <a:t>Existence.n</a:t>
            </a:r>
            <a:endParaRPr lang="fa-IR" b="1" dirty="0" smtClean="0">
              <a:cs typeface="B Zar" pitchFamily="2" charset="-78"/>
            </a:endParaRPr>
          </a:p>
          <a:p>
            <a:r>
              <a:rPr lang="fa-IR" b="1" dirty="0" smtClean="0">
                <a:cs typeface="B Zar" pitchFamily="2" charset="-78"/>
              </a:rPr>
              <a:t>مجموعه نیازهای جامعه پذیری (</a:t>
            </a:r>
            <a:r>
              <a:rPr lang="en-US" b="1" dirty="0" smtClean="0">
                <a:cs typeface="B Zar" pitchFamily="2" charset="-78"/>
              </a:rPr>
              <a:t>S</a:t>
            </a:r>
            <a:r>
              <a:rPr lang="fa-IR" b="1" dirty="0" smtClean="0">
                <a:cs typeface="B Zar" pitchFamily="2" charset="-78"/>
              </a:rPr>
              <a:t>)</a:t>
            </a:r>
            <a:r>
              <a:rPr lang="en-US" b="1" dirty="0" smtClean="0">
                <a:cs typeface="B Zar" pitchFamily="2" charset="-78"/>
              </a:rPr>
              <a:t>Sociability. n</a:t>
            </a:r>
            <a:endParaRPr lang="fa-IR" b="1" dirty="0" smtClean="0">
              <a:cs typeface="B Zar" pitchFamily="2" charset="-78"/>
            </a:endParaRPr>
          </a:p>
          <a:p>
            <a:r>
              <a:rPr lang="fa-IR" b="1" dirty="0" smtClean="0">
                <a:cs typeface="B Zar" pitchFamily="2" charset="-78"/>
              </a:rPr>
              <a:t>مجموعه نیازهای رشد یا بالندگی (</a:t>
            </a:r>
            <a:r>
              <a:rPr lang="en-US" b="1" dirty="0" smtClean="0">
                <a:cs typeface="B Zar" pitchFamily="2" charset="-78"/>
              </a:rPr>
              <a:t>G </a:t>
            </a:r>
            <a:r>
              <a:rPr lang="fa-IR" b="1" dirty="0" smtClean="0">
                <a:cs typeface="B Zar" pitchFamily="2" charset="-78"/>
              </a:rPr>
              <a:t>)</a:t>
            </a:r>
            <a:r>
              <a:rPr lang="en-US" b="1" dirty="0" smtClean="0">
                <a:cs typeface="B Zar" pitchFamily="2" charset="-78"/>
              </a:rPr>
              <a:t>Growth. n</a:t>
            </a:r>
            <a:endParaRPr lang="fa-IR" b="1" dirty="0" smtClean="0">
              <a:cs typeface="B Zar" pitchFamily="2" charset="-78"/>
            </a:endParaRPr>
          </a:p>
          <a:p>
            <a:endParaRPr lang="fa-IR" b="1" dirty="0">
              <a:cs typeface="B Zar" pitchFamily="2" charset="-78"/>
            </a:endParaRPr>
          </a:p>
        </p:txBody>
      </p:sp>
    </p:spTree>
    <p:extLst>
      <p:ext uri="{BB962C8B-B14F-4D97-AF65-F5344CB8AC3E}">
        <p14:creationId xmlns:p14="http://schemas.microsoft.com/office/powerpoint/2010/main" val="323735011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vid rayan\Desktop\4806_140.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1600200"/>
            <a:ext cx="74676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09270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avid rayan\Desktop\clayton-alderfer-and-ERG-theory.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1000" y="304800"/>
            <a:ext cx="83820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8186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fa-IR" b="1" dirty="0" smtClean="0">
                <a:cs typeface="B Zar" pitchFamily="2" charset="-78"/>
              </a:rPr>
              <a:t>وونت معتقد بود که اگر فرایندهای ذهنی ،ابتدا به عناصر تشکیل دهنده خود تجزیه شوند و بعد کنش متقابل آن ها مورد تحلیل قرار گیرد ،بهتر درک خواهند شد . </a:t>
            </a:r>
          </a:p>
          <a:p>
            <a:r>
              <a:rPr lang="fa-IR" b="1" dirty="0" smtClean="0">
                <a:cs typeface="B Zar" pitchFamily="2" charset="-78"/>
              </a:rPr>
              <a:t>روش وونت ،برای روان شناسی ،ویژگی علم را فراهم آورد ،زیرا همان روشی بود که در فیزیک و شیمی به کار می رفت . </a:t>
            </a:r>
          </a:p>
          <a:p>
            <a:r>
              <a:rPr lang="fa-IR" b="1" dirty="0" smtClean="0">
                <a:cs typeface="B Zar" pitchFamily="2" charset="-78"/>
              </a:rPr>
              <a:t>به علاوه وونت نیز مثل فیزیکدان ها و شیمیدانها در آزمایشگاه کار می کرد. </a:t>
            </a:r>
            <a:endParaRPr lang="fa-IR" b="1" dirty="0">
              <a:cs typeface="B Zar" pitchFamily="2" charset="-78"/>
            </a:endParaRPr>
          </a:p>
        </p:txBody>
      </p:sp>
    </p:spTree>
    <p:extLst>
      <p:ext uri="{BB962C8B-B14F-4D97-AF65-F5344CB8AC3E}">
        <p14:creationId xmlns:p14="http://schemas.microsoft.com/office/powerpoint/2010/main" val="2841211785"/>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fa-IR" b="1" dirty="0" smtClean="0">
                <a:cs typeface="B Zar" pitchFamily="2" charset="-78"/>
              </a:rPr>
              <a:t>نیازهای وجود ،از یک طرف ،به نیازهای اولیه ارضاء شده از طریق غذا ،آب و هوا و از طرف دیگر به نیازهای ارضاء شده از طریق حقوق ،امتیازهای اجتماعی و شرایط کار مربوط می شوند . </a:t>
            </a:r>
          </a:p>
          <a:p>
            <a:r>
              <a:rPr lang="fa-IR" b="1" dirty="0" smtClean="0">
                <a:cs typeface="B Zar" pitchFamily="2" charset="-78"/>
              </a:rPr>
              <a:t>در مجموع این گروه از نیازها ،با نیازهای اولیه زیستی و مادی شخص ارتباط پیدا می کند </a:t>
            </a:r>
            <a:endParaRPr lang="fa-IR" b="1" dirty="0">
              <a:cs typeface="B Zar" pitchFamily="2" charset="-78"/>
            </a:endParaRPr>
          </a:p>
        </p:txBody>
      </p:sp>
    </p:spTree>
    <p:extLst>
      <p:ext uri="{BB962C8B-B14F-4D97-AF65-F5344CB8AC3E}">
        <p14:creationId xmlns:p14="http://schemas.microsoft.com/office/powerpoint/2010/main" val="386635934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fa-IR" b="1" dirty="0" smtClean="0">
                <a:cs typeface="B Zar" pitchFamily="2" charset="-78"/>
              </a:rPr>
              <a:t>نیازهای جامعه پذیری زمانی ارضاء می شوند که شخص روابط متقابل معنی دار یا مهم برقرار می کند </a:t>
            </a:r>
          </a:p>
          <a:p>
            <a:r>
              <a:rPr lang="fa-IR" b="1" dirty="0" smtClean="0">
                <a:cs typeface="B Zar" pitchFamily="2" charset="-78"/>
              </a:rPr>
              <a:t>این نیازها ،نیازهای اجتماعی ،نیازهای ایمنی متقابل بین مردم و نیازهای عضویت را که شخص را در جهت گسترش روابط با اطرافیان ،شناساندن خود و کسب عزت نفس سوق می دهند در بر می گیرند </a:t>
            </a:r>
          </a:p>
          <a:p>
            <a:r>
              <a:rPr lang="fa-IR" b="1" dirty="0" smtClean="0">
                <a:cs typeface="B Zar" pitchFamily="2" charset="-78"/>
              </a:rPr>
              <a:t>این گروه از نیازها ،به نیازهای تعلق و عزت نفس مزلو شباهت پیدا می کنند . </a:t>
            </a:r>
            <a:endParaRPr lang="fa-IR" b="1" dirty="0">
              <a:cs typeface="B Zar" pitchFamily="2" charset="-78"/>
            </a:endParaRPr>
          </a:p>
        </p:txBody>
      </p:sp>
    </p:spTree>
    <p:extLst>
      <p:ext uri="{BB962C8B-B14F-4D97-AF65-F5344CB8AC3E}">
        <p14:creationId xmlns:p14="http://schemas.microsoft.com/office/powerpoint/2010/main" val="87798003"/>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fa-IR" b="1" dirty="0" smtClean="0">
                <a:cs typeface="B Zar" pitchFamily="2" charset="-78"/>
              </a:rPr>
              <a:t>نیازهای رشد یا بالندگی زمانی ارضاء می شوند که فرد بتواند همکاری های معنی دار به وجود آورد و احساس کند که استعدادهای بالقوه خود را به کار می برد ،آن ها را رشد می دهد و به برنامه های خود تحقق می بخشد </a:t>
            </a:r>
          </a:p>
          <a:p>
            <a:r>
              <a:rPr lang="fa-IR" b="1" dirty="0" smtClean="0">
                <a:cs typeface="B Zar" pitchFamily="2" charset="-78"/>
              </a:rPr>
              <a:t>این نیازها ،به نیازهای خود – شکوفایی و تحقق خویشتن مزلو شباهت دارد </a:t>
            </a:r>
            <a:endParaRPr lang="fa-IR" b="1" dirty="0">
              <a:cs typeface="B Zar" pitchFamily="2" charset="-78"/>
            </a:endParaRPr>
          </a:p>
        </p:txBody>
      </p:sp>
    </p:spTree>
    <p:extLst>
      <p:ext uri="{BB962C8B-B14F-4D97-AF65-F5344CB8AC3E}">
        <p14:creationId xmlns:p14="http://schemas.microsoft.com/office/powerpoint/2010/main" val="745436577"/>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fontScale="85000" lnSpcReduction="20000"/>
          </a:bodyPr>
          <a:lstStyle/>
          <a:p>
            <a:r>
              <a:rPr lang="fa-IR" b="1" dirty="0">
                <a:cs typeface="B Zar" pitchFamily="2" charset="-78"/>
              </a:rPr>
              <a:t>کلایتون آلدرفر درسال 1972تئوری نیازهای پنجگانه مازلو را در سه دسته نیاز خلاصه کرد:</a:t>
            </a:r>
            <a:endParaRPr lang="fa-IR" dirty="0">
              <a:cs typeface="B Zar" pitchFamily="2" charset="-78"/>
            </a:endParaRPr>
          </a:p>
          <a:p>
            <a:r>
              <a:rPr lang="fa-IR" b="1" dirty="0">
                <a:cs typeface="B Zar" pitchFamily="2" charset="-78"/>
              </a:rPr>
              <a:t>الف. نیاز زیستی</a:t>
            </a:r>
            <a:endParaRPr lang="fa-IR" dirty="0">
              <a:cs typeface="B Zar" pitchFamily="2" charset="-78"/>
            </a:endParaRPr>
          </a:p>
          <a:p>
            <a:r>
              <a:rPr lang="fa-IR" dirty="0">
                <a:cs typeface="B Zar" pitchFamily="2" charset="-78"/>
              </a:rPr>
              <a:t>نیازهای زیستی مرتبط با سلامت فیزیکی است(در مدل مازلو شامل زیستی و ایمنی است).</a:t>
            </a:r>
          </a:p>
          <a:p>
            <a:r>
              <a:rPr lang="fa-IR" b="1" dirty="0">
                <a:cs typeface="B Zar" pitchFamily="2" charset="-78"/>
              </a:rPr>
              <a:t>ب. نیاز وابستگی(تعلق)</a:t>
            </a:r>
            <a:endParaRPr lang="fa-IR" dirty="0">
              <a:cs typeface="B Zar" pitchFamily="2" charset="-78"/>
            </a:endParaRPr>
          </a:p>
          <a:p>
            <a:r>
              <a:rPr lang="fa-IR" dirty="0">
                <a:cs typeface="B Zar" pitchFamily="2" charset="-78"/>
              </a:rPr>
              <a:t>این سطح شامل نیاز روابط رضایت بخش با دیگران می‌شود.(در مدل مازلو نیاز اجتماعی مطرح بود)</a:t>
            </a:r>
          </a:p>
          <a:p>
            <a:r>
              <a:rPr lang="fa-IR" b="1" dirty="0">
                <a:cs typeface="B Zar" pitchFamily="2" charset="-78"/>
              </a:rPr>
              <a:t>ج. نیاز رشد</a:t>
            </a:r>
            <a:r>
              <a:rPr lang="fa-IR" dirty="0">
                <a:cs typeface="B Zar" pitchFamily="2" charset="-78"/>
              </a:rPr>
              <a:t/>
            </a:r>
            <a:br>
              <a:rPr lang="fa-IR" dirty="0">
                <a:cs typeface="B Zar" pitchFamily="2" charset="-78"/>
              </a:rPr>
            </a:br>
            <a:endParaRPr lang="fa-IR" dirty="0">
              <a:cs typeface="B Zar" pitchFamily="2" charset="-78"/>
            </a:endParaRPr>
          </a:p>
          <a:p>
            <a:r>
              <a:rPr lang="fa-IR" dirty="0">
                <a:cs typeface="B Zar" pitchFamily="2" charset="-78"/>
              </a:rPr>
              <a:t>شناخت توانایی بالقوه ونیل به شایستگی افراد (در مدل مازلو نیاز احترام و خود شکوفایی معادل نیاز رشد آلدرفر است)</a:t>
            </a:r>
          </a:p>
          <a:p>
            <a:r>
              <a:rPr lang="fa-IR" dirty="0">
                <a:cs typeface="B Zar" pitchFamily="2" charset="-78"/>
              </a:rPr>
              <a:t/>
            </a:r>
            <a:br>
              <a:rPr lang="fa-IR" dirty="0">
                <a:cs typeface="B Zar" pitchFamily="2" charset="-78"/>
              </a:rPr>
            </a:br>
            <a:endParaRPr lang="fa-IR" dirty="0">
              <a:cs typeface="B Zar" pitchFamily="2" charset="-78"/>
            </a:endParaRPr>
          </a:p>
          <a:p>
            <a:endParaRPr lang="fa-IR" dirty="0">
              <a:cs typeface="B Zar" pitchFamily="2" charset="-78"/>
            </a:endParaRPr>
          </a:p>
        </p:txBody>
      </p:sp>
    </p:spTree>
    <p:extLst>
      <p:ext uri="{BB962C8B-B14F-4D97-AF65-F5344CB8AC3E}">
        <p14:creationId xmlns:p14="http://schemas.microsoft.com/office/powerpoint/2010/main" val="3187484997"/>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cs typeface="B Zar" pitchFamily="2" charset="-78"/>
              </a:rPr>
              <a:t>نظریه دو عاملی هرزبرگ</a:t>
            </a:r>
            <a:r>
              <a:rPr lang="en-US" dirty="0"/>
              <a:t>Frederick Herzberg</a:t>
            </a:r>
            <a:r>
              <a:rPr lang="fa-IR" dirty="0" smtClean="0">
                <a:cs typeface="B Zar" pitchFamily="2" charset="-78"/>
              </a:rPr>
              <a:t> </a:t>
            </a:r>
            <a:endParaRPr lang="fa-IR" dirty="0">
              <a:cs typeface="B Zar" pitchFamily="2" charset="-78"/>
            </a:endParaRPr>
          </a:p>
        </p:txBody>
      </p:sp>
      <p:pic>
        <p:nvPicPr>
          <p:cNvPr id="1026" name="Picture 2" descr="C:\Users\javid rayan\Desktop\frederick_herzberg_toolsher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30579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365462"/>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نظریه دو عاملی هرزبرگ </a:t>
            </a:r>
            <a:endParaRPr lang="fa-IR" dirty="0">
              <a:cs typeface="B Za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31479768"/>
              </p:ext>
            </p:extLst>
          </p:nvPr>
        </p:nvGraphicFramePr>
        <p:xfrm>
          <a:off x="304800" y="1554163"/>
          <a:ext cx="8686800" cy="4267200"/>
        </p:xfrm>
        <a:graphic>
          <a:graphicData uri="http://schemas.openxmlformats.org/drawingml/2006/table">
            <a:tbl>
              <a:tblPr/>
              <a:tblGrid>
                <a:gridCol w="4343400"/>
                <a:gridCol w="4343400"/>
              </a:tblGrid>
              <a:tr h="645042">
                <a:tc>
                  <a:txBody>
                    <a:bodyPr/>
                    <a:lstStyle/>
                    <a:p>
                      <a:r>
                        <a:rPr lang="fa-IR" sz="2000" b="1" dirty="0">
                          <a:cs typeface="B Zar" pitchFamily="2" charset="-78"/>
                        </a:rPr>
                        <a:t>عوامل </a:t>
                      </a:r>
                      <a:r>
                        <a:rPr lang="fa-IR" sz="2000" b="1" dirty="0" smtClean="0">
                          <a:cs typeface="B Zar" pitchFamily="2" charset="-78"/>
                        </a:rPr>
                        <a:t>بهداشتی(بیرونی ،محیطی )</a:t>
                      </a:r>
                      <a:endParaRPr lang="fa-IR" sz="2000" b="1" dirty="0">
                        <a:cs typeface="B Zar" pitchFamily="2" charset="-78"/>
                      </a:endParaRPr>
                    </a:p>
                  </a:txBody>
                  <a:tcPr marL="96520" marR="96520" anchor="ctr">
                    <a:lnL>
                      <a:noFill/>
                    </a:lnL>
                    <a:lnR>
                      <a:noFill/>
                    </a:lnR>
                    <a:lnT>
                      <a:noFill/>
                    </a:lnT>
                    <a:lnB>
                      <a:noFill/>
                    </a:lnB>
                  </a:tcPr>
                </a:tc>
                <a:tc>
                  <a:txBody>
                    <a:bodyPr/>
                    <a:lstStyle/>
                    <a:p>
                      <a:r>
                        <a:rPr lang="fa-IR" sz="2000" b="1" dirty="0">
                          <a:cs typeface="B Zar" pitchFamily="2" charset="-78"/>
                        </a:rPr>
                        <a:t>عوامل انگیزشی </a:t>
                      </a:r>
                      <a:r>
                        <a:rPr lang="fa-IR" sz="2000" b="1" dirty="0" smtClean="0">
                          <a:cs typeface="B Zar" pitchFamily="2" charset="-78"/>
                        </a:rPr>
                        <a:t>(درونی )</a:t>
                      </a:r>
                      <a:endParaRPr lang="fa-IR" sz="2000" b="1" dirty="0">
                        <a:cs typeface="B Zar" pitchFamily="2" charset="-78"/>
                      </a:endParaRPr>
                    </a:p>
                  </a:txBody>
                  <a:tcPr marL="96520" marR="96520" anchor="ctr">
                    <a:lnL>
                      <a:noFill/>
                    </a:lnL>
                    <a:lnR>
                      <a:noFill/>
                    </a:lnR>
                    <a:lnT>
                      <a:noFill/>
                    </a:lnT>
                    <a:lnB>
                      <a:noFill/>
                    </a:lnB>
                  </a:tcPr>
                </a:tc>
              </a:tr>
              <a:tr h="3622158">
                <a:tc>
                  <a:txBody>
                    <a:bodyPr/>
                    <a:lstStyle/>
                    <a:p>
                      <a:pPr>
                        <a:buFont typeface="Arial"/>
                        <a:buChar char="•"/>
                      </a:pPr>
                      <a:r>
                        <a:rPr lang="fa-IR" sz="2000" b="1">
                          <a:cs typeface="B Zar" pitchFamily="2" charset="-78"/>
                        </a:rPr>
                        <a:t>شرایط کاری</a:t>
                      </a:r>
                    </a:p>
                    <a:p>
                      <a:pPr>
                        <a:buFont typeface="Arial"/>
                        <a:buChar char="•"/>
                      </a:pPr>
                      <a:r>
                        <a:rPr lang="fa-IR" sz="2000" b="1">
                          <a:cs typeface="B Zar" pitchFamily="2" charset="-78"/>
                        </a:rPr>
                        <a:t>حقوق و مزایا</a:t>
                      </a:r>
                    </a:p>
                    <a:p>
                      <a:pPr>
                        <a:buFont typeface="Arial"/>
                        <a:buChar char="•"/>
                      </a:pPr>
                      <a:r>
                        <a:rPr lang="fa-IR" sz="2000" b="1">
                          <a:cs typeface="B Zar" pitchFamily="2" charset="-78"/>
                        </a:rPr>
                        <a:t>زندگی شخصی</a:t>
                      </a:r>
                    </a:p>
                    <a:p>
                      <a:pPr>
                        <a:buFont typeface="Arial"/>
                        <a:buChar char="•"/>
                      </a:pPr>
                      <a:r>
                        <a:rPr lang="fa-IR" sz="2000" b="1">
                          <a:cs typeface="B Zar" pitchFamily="2" charset="-78"/>
                        </a:rPr>
                        <a:t>سیاست‌های شرکت و مدیران</a:t>
                      </a:r>
                    </a:p>
                    <a:p>
                      <a:pPr>
                        <a:buFont typeface="Arial"/>
                        <a:buChar char="•"/>
                      </a:pPr>
                      <a:r>
                        <a:rPr lang="fa-IR" sz="2000" b="1">
                          <a:cs typeface="B Zar" pitchFamily="2" charset="-78"/>
                        </a:rPr>
                        <a:t>روابط با همکاران</a:t>
                      </a:r>
                    </a:p>
                    <a:p>
                      <a:pPr>
                        <a:buFont typeface="Arial"/>
                        <a:buChar char="•"/>
                      </a:pPr>
                      <a:r>
                        <a:rPr lang="fa-IR" sz="2000" b="1">
                          <a:cs typeface="B Zar" pitchFamily="2" charset="-78"/>
                        </a:rPr>
                        <a:t>امنیت</a:t>
                      </a:r>
                    </a:p>
                    <a:p>
                      <a:pPr>
                        <a:buFont typeface="Arial"/>
                        <a:buChar char="•"/>
                      </a:pPr>
                      <a:r>
                        <a:rPr lang="fa-IR" sz="2000" b="1">
                          <a:cs typeface="B Zar" pitchFamily="2" charset="-78"/>
                        </a:rPr>
                        <a:t>سرپرستی (ازدواج)</a:t>
                      </a:r>
                    </a:p>
                  </a:txBody>
                  <a:tcPr marL="96520" marR="96520" anchor="ctr">
                    <a:lnL>
                      <a:noFill/>
                    </a:lnL>
                    <a:lnR>
                      <a:noFill/>
                    </a:lnR>
                    <a:lnT>
                      <a:noFill/>
                    </a:lnT>
                    <a:lnB>
                      <a:noFill/>
                    </a:lnB>
                  </a:tcPr>
                </a:tc>
                <a:tc>
                  <a:txBody>
                    <a:bodyPr/>
                    <a:lstStyle/>
                    <a:p>
                      <a:pPr>
                        <a:buFont typeface="Arial"/>
                        <a:buChar char="•"/>
                      </a:pPr>
                      <a:r>
                        <a:rPr lang="fa-IR" sz="2000" b="1" dirty="0">
                          <a:cs typeface="B Zar" pitchFamily="2" charset="-78"/>
                        </a:rPr>
                        <a:t>پیشرفت</a:t>
                      </a:r>
                    </a:p>
                    <a:p>
                      <a:pPr>
                        <a:buFont typeface="Arial"/>
                        <a:buChar char="•"/>
                      </a:pPr>
                      <a:r>
                        <a:rPr lang="fa-IR" sz="2000" b="1" dirty="0">
                          <a:cs typeface="B Zar" pitchFamily="2" charset="-78"/>
                        </a:rPr>
                        <a:t>پاداش</a:t>
                      </a:r>
                    </a:p>
                    <a:p>
                      <a:pPr>
                        <a:buFont typeface="Arial"/>
                        <a:buChar char="•"/>
                      </a:pPr>
                      <a:r>
                        <a:rPr lang="fa-IR" sz="2000" b="1" dirty="0">
                          <a:cs typeface="B Zar" pitchFamily="2" charset="-78"/>
                        </a:rPr>
                        <a:t>کار</a:t>
                      </a:r>
                    </a:p>
                    <a:p>
                      <a:pPr>
                        <a:buFont typeface="Arial"/>
                        <a:buChar char="•"/>
                      </a:pPr>
                      <a:r>
                        <a:rPr lang="fa-IR" sz="2000" b="1" dirty="0">
                          <a:cs typeface="B Zar" pitchFamily="2" charset="-78"/>
                        </a:rPr>
                        <a:t>مسئولیت</a:t>
                      </a:r>
                    </a:p>
                    <a:p>
                      <a:pPr>
                        <a:buFont typeface="Arial"/>
                        <a:buChar char="•"/>
                      </a:pPr>
                      <a:r>
                        <a:rPr lang="fa-IR" sz="2000" b="1" dirty="0">
                          <a:cs typeface="B Zar" pitchFamily="2" charset="-78"/>
                        </a:rPr>
                        <a:t>ترفیع</a:t>
                      </a:r>
                    </a:p>
                    <a:p>
                      <a:pPr>
                        <a:buFont typeface="Arial"/>
                        <a:buChar char="•"/>
                      </a:pPr>
                      <a:r>
                        <a:rPr lang="fa-IR" sz="2000" b="1" dirty="0">
                          <a:cs typeface="B Zar" pitchFamily="2" charset="-78"/>
                        </a:rPr>
                        <a:t>رشد</a:t>
                      </a:r>
                    </a:p>
                  </a:txBody>
                  <a:tcPr marL="96520" marR="96520" anchor="ctr">
                    <a:lnL>
                      <a:noFill/>
                    </a:lnL>
                    <a:lnR>
                      <a:noFill/>
                    </a:lnR>
                    <a:lnT>
                      <a:noFill/>
                    </a:lnT>
                    <a:lnB>
                      <a:noFill/>
                    </a:lnB>
                  </a:tcPr>
                </a:tc>
              </a:tr>
            </a:tbl>
          </a:graphicData>
        </a:graphic>
      </p:graphicFrame>
    </p:spTree>
    <p:extLst>
      <p:ext uri="{BB962C8B-B14F-4D97-AF65-F5344CB8AC3E}">
        <p14:creationId xmlns:p14="http://schemas.microsoft.com/office/powerpoint/2010/main" val="3538458635"/>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Autofit/>
          </a:bodyPr>
          <a:lstStyle/>
          <a:p>
            <a:r>
              <a:rPr lang="fa-IR" sz="1600" b="1" dirty="0">
                <a:cs typeface="B Zar" pitchFamily="2" charset="-78"/>
              </a:rPr>
              <a:t/>
            </a:r>
            <a:br>
              <a:rPr lang="fa-IR" sz="1600" b="1" dirty="0">
                <a:cs typeface="B Zar" pitchFamily="2" charset="-78"/>
              </a:rPr>
            </a:br>
            <a:endParaRPr lang="fa-IR" sz="1600" b="1" dirty="0">
              <a:cs typeface="B Zar" pitchFamily="2" charset="-78"/>
            </a:endParaRPr>
          </a:p>
          <a:p>
            <a:r>
              <a:rPr lang="fa-IR" sz="3600" b="1" dirty="0">
                <a:cs typeface="B Zar" pitchFamily="2" charset="-78"/>
              </a:rPr>
              <a:t>عوامل انگيزشي وجود ندارند ↔ عدم رضايت</a:t>
            </a:r>
          </a:p>
          <a:p>
            <a:r>
              <a:rPr lang="fa-IR" sz="3600" b="1" dirty="0">
                <a:cs typeface="B Zar" pitchFamily="2" charset="-78"/>
              </a:rPr>
              <a:t>عوامل انگيزشي وجود دارند ↔ رضايت</a:t>
            </a:r>
          </a:p>
          <a:p>
            <a:r>
              <a:rPr lang="fa-IR" sz="3600" b="1" dirty="0" smtClean="0">
                <a:cs typeface="B Zar" pitchFamily="2" charset="-78"/>
              </a:rPr>
              <a:t>عوامل </a:t>
            </a:r>
            <a:r>
              <a:rPr lang="fa-IR" sz="3600" b="1" dirty="0">
                <a:cs typeface="B Zar" pitchFamily="2" charset="-78"/>
              </a:rPr>
              <a:t>انگيزاننده:</a:t>
            </a:r>
            <a:br>
              <a:rPr lang="fa-IR" sz="3600" b="1" dirty="0">
                <a:cs typeface="B Zar" pitchFamily="2" charset="-78"/>
              </a:rPr>
            </a:br>
            <a:r>
              <a:rPr lang="fa-IR" sz="3600" b="1" dirty="0">
                <a:cs typeface="B Zar" pitchFamily="2" charset="-78"/>
              </a:rPr>
              <a:t>- موفقيت</a:t>
            </a:r>
            <a:br>
              <a:rPr lang="fa-IR" sz="3600" b="1" dirty="0">
                <a:cs typeface="B Zar" pitchFamily="2" charset="-78"/>
              </a:rPr>
            </a:br>
            <a:r>
              <a:rPr lang="fa-IR" sz="3600" b="1" dirty="0">
                <a:cs typeface="B Zar" pitchFamily="2" charset="-78"/>
              </a:rPr>
              <a:t>- شناسايي</a:t>
            </a:r>
            <a:br>
              <a:rPr lang="fa-IR" sz="3600" b="1" dirty="0">
                <a:cs typeface="B Zar" pitchFamily="2" charset="-78"/>
              </a:rPr>
            </a:br>
            <a:r>
              <a:rPr lang="fa-IR" sz="3600" b="1" dirty="0">
                <a:cs typeface="B Zar" pitchFamily="2" charset="-78"/>
              </a:rPr>
              <a:t>- ماهيت شغل</a:t>
            </a:r>
            <a:br>
              <a:rPr lang="fa-IR" sz="3600" b="1" dirty="0">
                <a:cs typeface="B Zar" pitchFamily="2" charset="-78"/>
              </a:rPr>
            </a:br>
            <a:r>
              <a:rPr lang="fa-IR" sz="3600" b="1" dirty="0">
                <a:cs typeface="B Zar" pitchFamily="2" charset="-78"/>
              </a:rPr>
              <a:t>- مسئوليت</a:t>
            </a:r>
            <a:br>
              <a:rPr lang="fa-IR" sz="3600" b="1" dirty="0">
                <a:cs typeface="B Zar" pitchFamily="2" charset="-78"/>
              </a:rPr>
            </a:br>
            <a:r>
              <a:rPr lang="fa-IR" sz="3600" b="1" dirty="0">
                <a:cs typeface="B Zar" pitchFamily="2" charset="-78"/>
              </a:rPr>
              <a:t>- رشد و ترقي</a:t>
            </a:r>
            <a:r>
              <a:rPr lang="fa-IR" sz="1600" b="1" dirty="0">
                <a:cs typeface="B Zar" pitchFamily="2" charset="-78"/>
              </a:rPr>
              <a:t/>
            </a:r>
            <a:br>
              <a:rPr lang="fa-IR" sz="1600" b="1" dirty="0">
                <a:cs typeface="B Zar" pitchFamily="2" charset="-78"/>
              </a:rPr>
            </a:br>
            <a:endParaRPr lang="fa-IR" sz="1600" b="1" dirty="0">
              <a:cs typeface="B Zar" pitchFamily="2" charset="-78"/>
            </a:endParaRPr>
          </a:p>
          <a:p>
            <a:r>
              <a:rPr lang="fa-IR" sz="1600" b="1" dirty="0">
                <a:cs typeface="B Zar" pitchFamily="2" charset="-78"/>
              </a:rPr>
              <a:t/>
            </a:r>
            <a:br>
              <a:rPr lang="fa-IR" sz="1600" b="1" dirty="0">
                <a:cs typeface="B Zar" pitchFamily="2" charset="-78"/>
              </a:rPr>
            </a:br>
            <a:r>
              <a:rPr lang="fa-IR" sz="1600" b="1" dirty="0">
                <a:cs typeface="B Zar" pitchFamily="2" charset="-78"/>
              </a:rPr>
              <a:t/>
            </a:r>
            <a:br>
              <a:rPr lang="fa-IR" sz="1600" b="1" dirty="0">
                <a:cs typeface="B Zar" pitchFamily="2" charset="-78"/>
              </a:rPr>
            </a:br>
            <a:endParaRPr lang="fa-IR" sz="1600" b="1" dirty="0">
              <a:cs typeface="B Zar" pitchFamily="2" charset="-78"/>
            </a:endParaRPr>
          </a:p>
        </p:txBody>
      </p:sp>
    </p:spTree>
    <p:extLst>
      <p:ext uri="{BB962C8B-B14F-4D97-AF65-F5344CB8AC3E}">
        <p14:creationId xmlns:p14="http://schemas.microsoft.com/office/powerpoint/2010/main" val="2765192247"/>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219200"/>
            <a:ext cx="8686800" cy="4860925"/>
          </a:xfrm>
        </p:spPr>
        <p:txBody>
          <a:bodyPr>
            <a:normAutofit/>
          </a:bodyPr>
          <a:lstStyle/>
          <a:p>
            <a:r>
              <a:rPr lang="fa-IR" sz="2600" b="1" dirty="0">
                <a:cs typeface="B Zar" pitchFamily="2" charset="-78"/>
              </a:rPr>
              <a:t>عوامل بهداشتي وجود دارد </a:t>
            </a:r>
            <a:r>
              <a:rPr lang="fa-IR" sz="2600" b="1" dirty="0" smtClean="0">
                <a:cs typeface="B Zar" pitchFamily="2" charset="-78"/>
              </a:rPr>
              <a:t>                     باعث </a:t>
            </a:r>
            <a:r>
              <a:rPr lang="fa-IR" sz="2600" b="1" dirty="0">
                <a:cs typeface="B Zar" pitchFamily="2" charset="-78"/>
              </a:rPr>
              <a:t>ايجاد رضايت نمي شود</a:t>
            </a:r>
          </a:p>
          <a:p>
            <a:r>
              <a:rPr lang="fa-IR" sz="2600" b="1" dirty="0">
                <a:cs typeface="B Zar" pitchFamily="2" charset="-78"/>
              </a:rPr>
              <a:t>عوامل بهداشتي وجود ندارد </a:t>
            </a:r>
            <a:r>
              <a:rPr lang="fa-IR" sz="2600" b="1" dirty="0" smtClean="0">
                <a:cs typeface="B Zar" pitchFamily="2" charset="-78"/>
              </a:rPr>
              <a:t>                          عدم </a:t>
            </a:r>
            <a:r>
              <a:rPr lang="fa-IR" sz="2600" b="1" dirty="0">
                <a:cs typeface="B Zar" pitchFamily="2" charset="-78"/>
              </a:rPr>
              <a:t>رضايت</a:t>
            </a:r>
          </a:p>
          <a:p>
            <a:r>
              <a:rPr lang="fa-IR" sz="2600" b="1" dirty="0">
                <a:cs typeface="B Zar" pitchFamily="2" charset="-78"/>
              </a:rPr>
              <a:t>عوامل بهداشتي:</a:t>
            </a:r>
            <a:br>
              <a:rPr lang="fa-IR" sz="2600" b="1" dirty="0">
                <a:cs typeface="B Zar" pitchFamily="2" charset="-78"/>
              </a:rPr>
            </a:br>
            <a:r>
              <a:rPr lang="fa-IR" sz="2600" b="1" dirty="0">
                <a:cs typeface="B Zar" pitchFamily="2" charset="-78"/>
              </a:rPr>
              <a:t>- سرپرستي</a:t>
            </a:r>
            <a:br>
              <a:rPr lang="fa-IR" sz="2600" b="1" dirty="0">
                <a:cs typeface="B Zar" pitchFamily="2" charset="-78"/>
              </a:rPr>
            </a:br>
            <a:r>
              <a:rPr lang="fa-IR" sz="2600" b="1" dirty="0">
                <a:cs typeface="B Zar" pitchFamily="2" charset="-78"/>
              </a:rPr>
              <a:t>- شرايط كاري</a:t>
            </a:r>
            <a:br>
              <a:rPr lang="fa-IR" sz="2600" b="1" dirty="0">
                <a:cs typeface="B Zar" pitchFamily="2" charset="-78"/>
              </a:rPr>
            </a:br>
            <a:r>
              <a:rPr lang="fa-IR" sz="2600" b="1" dirty="0">
                <a:cs typeface="B Zar" pitchFamily="2" charset="-78"/>
              </a:rPr>
              <a:t>- روابط متقابل شخصي</a:t>
            </a:r>
            <a:br>
              <a:rPr lang="fa-IR" sz="2600" b="1" dirty="0">
                <a:cs typeface="B Zar" pitchFamily="2" charset="-78"/>
              </a:rPr>
            </a:br>
            <a:r>
              <a:rPr lang="fa-IR" sz="2600" b="1" dirty="0">
                <a:cs typeface="B Zar" pitchFamily="2" charset="-78"/>
              </a:rPr>
              <a:t>- پرداخت حقوق و امنيت شغلي</a:t>
            </a:r>
            <a:br>
              <a:rPr lang="fa-IR" sz="2600" b="1" dirty="0">
                <a:cs typeface="B Zar" pitchFamily="2" charset="-78"/>
              </a:rPr>
            </a:br>
            <a:r>
              <a:rPr lang="fa-IR" sz="2600" b="1" dirty="0">
                <a:cs typeface="B Zar" pitchFamily="2" charset="-78"/>
              </a:rPr>
              <a:t>- خط مشي ها و مديريت سازمان</a:t>
            </a:r>
          </a:p>
          <a:p>
            <a:endParaRPr lang="fa-IR" dirty="0"/>
          </a:p>
        </p:txBody>
      </p:sp>
      <p:cxnSp>
        <p:nvCxnSpPr>
          <p:cNvPr id="9" name="Straight Arrow Connector 8"/>
          <p:cNvCxnSpPr/>
          <p:nvPr/>
        </p:nvCxnSpPr>
        <p:spPr>
          <a:xfrm>
            <a:off x="3657600" y="1913965"/>
            <a:ext cx="15240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904129" y="1515035"/>
            <a:ext cx="1219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0393043"/>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avid rayan\Desktop\4792_7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7" y="1404937"/>
            <a:ext cx="6029325" cy="404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7154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r>
              <a:rPr lang="fa-IR" b="1" dirty="0" smtClean="0">
                <a:cs typeface="B Zar" pitchFamily="2" charset="-78"/>
              </a:rPr>
              <a:t>تئوری </a:t>
            </a:r>
            <a:r>
              <a:rPr lang="fa-IR" b="1" dirty="0">
                <a:cs typeface="B Zar" pitchFamily="2" charset="-78"/>
              </a:rPr>
              <a:t>دو عاملی هرزبرگ ارتباط خاصی با محیط کاری دارد. </a:t>
            </a:r>
            <a:endParaRPr lang="fa-IR" b="1" dirty="0" smtClean="0">
              <a:cs typeface="B Zar" pitchFamily="2" charset="-78"/>
            </a:endParaRPr>
          </a:p>
          <a:p>
            <a:r>
              <a:rPr lang="fa-IR" b="1" dirty="0" smtClean="0">
                <a:cs typeface="B Zar" pitchFamily="2" charset="-78"/>
              </a:rPr>
              <a:t>مدیران </a:t>
            </a:r>
            <a:r>
              <a:rPr lang="fa-IR" b="1" dirty="0">
                <a:cs typeface="B Zar" pitchFamily="2" charset="-78"/>
              </a:rPr>
              <a:t>برای این‌که بتوانند در محیط کار ایجاد انگیزش نمایند، لازم است از دانش خود برای اطمینان از این‌که عوامل بهداشتی در محیط کار وجود دارند، بعنوان مبنای انگیزش استفاده نمایند</a:t>
            </a:r>
            <a:r>
              <a:rPr lang="fa-IR" b="1" dirty="0" smtClean="0">
                <a:cs typeface="B Zar" pitchFamily="2" charset="-78"/>
              </a:rPr>
              <a:t>.</a:t>
            </a:r>
          </a:p>
          <a:p>
            <a:r>
              <a:rPr lang="fa-IR" b="1" dirty="0" smtClean="0">
                <a:cs typeface="B Zar" pitchFamily="2" charset="-78"/>
              </a:rPr>
              <a:t> </a:t>
            </a:r>
            <a:r>
              <a:rPr lang="fa-IR" b="1" dirty="0">
                <a:cs typeface="B Zar" pitchFamily="2" charset="-78"/>
              </a:rPr>
              <a:t>عدم وجود یا کیفیت پایین عوامل بهداشتی می‌تواند منجر به عدم رضایت نیروی کار شود. </a:t>
            </a:r>
            <a:endParaRPr lang="fa-IR" b="1" dirty="0" smtClean="0">
              <a:cs typeface="B Zar" pitchFamily="2" charset="-78"/>
            </a:endParaRPr>
          </a:p>
          <a:p>
            <a:r>
              <a:rPr lang="fa-IR" b="1" dirty="0" smtClean="0">
                <a:cs typeface="B Zar" pitchFamily="2" charset="-78"/>
              </a:rPr>
              <a:t>وقتی </a:t>
            </a:r>
            <a:r>
              <a:rPr lang="fa-IR" b="1" dirty="0">
                <a:cs typeface="B Zar" pitchFamily="2" charset="-78"/>
              </a:rPr>
              <a:t>مدیران عالی سازمان عوامل بهداشتی رضایت‌بخشی در سازمان ایجاد نمودند، آن‌ها می‌توانند بر روی عوامل انگیزشی متمرکز شوند. </a:t>
            </a:r>
            <a:br>
              <a:rPr lang="fa-IR" b="1" dirty="0">
                <a:cs typeface="B Zar" pitchFamily="2" charset="-78"/>
              </a:rPr>
            </a:br>
            <a:endParaRPr lang="fa-IR" b="1" dirty="0">
              <a:cs typeface="B Zar" pitchFamily="2" charset="-78"/>
            </a:endParaRPr>
          </a:p>
          <a:p>
            <a:endParaRPr lang="fa-IR" b="1" dirty="0">
              <a:cs typeface="B Zar" pitchFamily="2" charset="-78"/>
            </a:endParaRPr>
          </a:p>
        </p:txBody>
      </p:sp>
    </p:spTree>
    <p:extLst>
      <p:ext uri="{BB962C8B-B14F-4D97-AF65-F5344CB8AC3E}">
        <p14:creationId xmlns:p14="http://schemas.microsoft.com/office/powerpoint/2010/main" val="14657927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Zar" pitchFamily="2" charset="-78"/>
              </a:rPr>
              <a:t>ساخت گرایی </a:t>
            </a:r>
            <a:endParaRPr lang="fa-IR" dirty="0">
              <a:cs typeface="B Zar" pitchFamily="2" charset="-78"/>
            </a:endParaRPr>
          </a:p>
        </p:txBody>
      </p:sp>
      <p:sp>
        <p:nvSpPr>
          <p:cNvPr id="3" name="Content Placeholder 2"/>
          <p:cNvSpPr>
            <a:spLocks noGrp="1"/>
          </p:cNvSpPr>
          <p:nvPr>
            <p:ph idx="1"/>
          </p:nvPr>
        </p:nvSpPr>
        <p:spPr/>
        <p:txBody>
          <a:bodyPr>
            <a:normAutofit fontScale="92500" lnSpcReduction="10000"/>
          </a:bodyPr>
          <a:lstStyle/>
          <a:p>
            <a:r>
              <a:rPr lang="fa-IR" b="1" dirty="0" smtClean="0">
                <a:cs typeface="B Zar" pitchFamily="2" charset="-78"/>
              </a:rPr>
              <a:t>ساخت گرایی به ادوارد تیچنر که پس از تحصیل در محضر وونت ،آزمایشگاه روان شناسی را در آمریکا تاسیس کرده بود ،نسبت داده شده است . </a:t>
            </a:r>
          </a:p>
          <a:p>
            <a:r>
              <a:rPr lang="fa-IR" b="1" dirty="0" smtClean="0">
                <a:cs typeface="B Zar" pitchFamily="2" charset="-78"/>
              </a:rPr>
              <a:t>کار تیچنر تا اندازه ای به کار شیمیدانها که آب را به هیدروژن و اکسیژن تجزیه می کنند شباهت داشت . </a:t>
            </a:r>
          </a:p>
          <a:p>
            <a:r>
              <a:rPr lang="fa-IR" b="1" dirty="0" smtClean="0">
                <a:cs typeface="B Zar" pitchFamily="2" charset="-78"/>
              </a:rPr>
              <a:t>تیچنر برای به دست آوردن اطلاعات قابل مشاهده و اندازه گیری از درون نگری ،یعنی از گزارش کلامی آزمودنی ها استفاده می کرد . به این ترتیب که آزمودنی ها ،وقتی تحت تجربه ادراکی قرار می گرفتند ،آن چه را که احساس می کردند یا در باره آن می اندیشیدند بر زبان می آوردند </a:t>
            </a:r>
            <a:endParaRPr lang="fa-IR" b="1" dirty="0">
              <a:cs typeface="B Zar" pitchFamily="2" charset="-78"/>
            </a:endParaRPr>
          </a:p>
        </p:txBody>
      </p:sp>
    </p:spTree>
    <p:extLst>
      <p:ext uri="{BB962C8B-B14F-4D97-AF65-F5344CB8AC3E}">
        <p14:creationId xmlns:p14="http://schemas.microsoft.com/office/powerpoint/2010/main" val="283966960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10000"/>
          </a:bodyPr>
          <a:lstStyle/>
          <a:p>
            <a:r>
              <a:rPr lang="fa-IR" b="1" dirty="0">
                <a:cs typeface="B Zar" pitchFamily="2" charset="-78"/>
              </a:rPr>
              <a:t>یک نکته حائز اهمیت این است که تقریباً همۀ مدیران قدرت افزایش انگیزه در محیط کار را دارند. </a:t>
            </a:r>
            <a:endParaRPr lang="fa-IR" b="1" dirty="0" smtClean="0">
              <a:cs typeface="B Zar" pitchFamily="2" charset="-78"/>
            </a:endParaRPr>
          </a:p>
          <a:p>
            <a:r>
              <a:rPr lang="fa-IR" b="1" dirty="0" smtClean="0">
                <a:cs typeface="B Zar" pitchFamily="2" charset="-78"/>
              </a:rPr>
              <a:t>آن‌ها می‌توانند</a:t>
            </a:r>
          </a:p>
          <a:p>
            <a:r>
              <a:rPr lang="fa-IR" b="1" dirty="0" smtClean="0">
                <a:cs typeface="B Zar" pitchFamily="2" charset="-78"/>
              </a:rPr>
              <a:t> </a:t>
            </a:r>
            <a:r>
              <a:rPr lang="fa-IR" b="1" dirty="0">
                <a:cs typeface="B Zar" pitchFamily="2" charset="-78"/>
              </a:rPr>
              <a:t>با دادن مسئولیت بیشتر به کارکنان، </a:t>
            </a:r>
            <a:endParaRPr lang="fa-IR" b="1" dirty="0" smtClean="0">
              <a:cs typeface="B Zar" pitchFamily="2" charset="-78"/>
            </a:endParaRPr>
          </a:p>
          <a:p>
            <a:r>
              <a:rPr lang="fa-IR" b="1" dirty="0" smtClean="0">
                <a:cs typeface="B Zar" pitchFamily="2" charset="-78"/>
              </a:rPr>
              <a:t>تقدیر از موفقیت‌های </a:t>
            </a:r>
            <a:r>
              <a:rPr lang="fa-IR" b="1" dirty="0">
                <a:cs typeface="B Zar" pitchFamily="2" charset="-78"/>
              </a:rPr>
              <a:t>آن‌ها </a:t>
            </a:r>
            <a:endParaRPr lang="fa-IR" b="1" dirty="0" smtClean="0">
              <a:cs typeface="B Zar" pitchFamily="2" charset="-78"/>
            </a:endParaRPr>
          </a:p>
          <a:p>
            <a:r>
              <a:rPr lang="fa-IR" b="1" dirty="0" smtClean="0">
                <a:cs typeface="B Zar" pitchFamily="2" charset="-78"/>
              </a:rPr>
              <a:t>و </a:t>
            </a:r>
            <a:r>
              <a:rPr lang="fa-IR" b="1" dirty="0">
                <a:cs typeface="B Zar" pitchFamily="2" charset="-78"/>
              </a:rPr>
              <a:t>ایجاد روحیۀ موفقیت در افراد، </a:t>
            </a:r>
            <a:endParaRPr lang="fa-IR" b="1" dirty="0" smtClean="0">
              <a:cs typeface="B Zar" pitchFamily="2" charset="-78"/>
            </a:endParaRPr>
          </a:p>
          <a:p>
            <a:r>
              <a:rPr lang="fa-IR" b="1" dirty="0" smtClean="0">
                <a:cs typeface="B Zar" pitchFamily="2" charset="-78"/>
              </a:rPr>
              <a:t>باعث </a:t>
            </a:r>
            <a:r>
              <a:rPr lang="fa-IR" b="1" dirty="0">
                <a:cs typeface="B Zar" pitchFamily="2" charset="-78"/>
              </a:rPr>
              <a:t>افزایش انگیزه در آن‌ها گردند. </a:t>
            </a:r>
            <a:endParaRPr lang="fa-IR" b="1" dirty="0" smtClean="0">
              <a:cs typeface="B Zar" pitchFamily="2" charset="-78"/>
            </a:endParaRPr>
          </a:p>
          <a:p>
            <a:r>
              <a:rPr lang="fa-IR" b="1" dirty="0" smtClean="0">
                <a:cs typeface="B Zar" pitchFamily="2" charset="-78"/>
              </a:rPr>
              <a:t>کارکنان </a:t>
            </a:r>
            <a:r>
              <a:rPr lang="fa-IR" b="1" dirty="0">
                <a:cs typeface="B Zar" pitchFamily="2" charset="-78"/>
              </a:rPr>
              <a:t>برانگیخته شده باور خواهند داشت که بر روی شغل خود کنترل دارند و این باور می‌تواند بعنوان عاملی اساسی در مدیریت تیمی، توانمندسازی و کارآفرینی مؤثر واقع شود. </a:t>
            </a:r>
            <a:endParaRPr lang="fa-IR" b="1" dirty="0" smtClean="0">
              <a:cs typeface="B Zar" pitchFamily="2" charset="-78"/>
            </a:endParaRPr>
          </a:p>
        </p:txBody>
      </p:sp>
    </p:spTree>
    <p:extLst>
      <p:ext uri="{BB962C8B-B14F-4D97-AF65-F5344CB8AC3E}">
        <p14:creationId xmlns:p14="http://schemas.microsoft.com/office/powerpoint/2010/main" val="1868143460"/>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86800" cy="5013325"/>
          </a:xfrm>
        </p:spPr>
        <p:txBody>
          <a:bodyPr/>
          <a:lstStyle/>
          <a:p>
            <a:r>
              <a:rPr lang="fa-IR" b="1" dirty="0">
                <a:cs typeface="B Zar" pitchFamily="2" charset="-78"/>
              </a:rPr>
              <a:t>یکی از مشکلات سازمان‌های دولتی در ایران</a:t>
            </a:r>
            <a:r>
              <a:rPr lang="fa-IR" b="1" dirty="0" smtClean="0">
                <a:cs typeface="B Zar" pitchFamily="2" charset="-78"/>
              </a:rPr>
              <a:t>،</a:t>
            </a:r>
          </a:p>
          <a:p>
            <a:r>
              <a:rPr lang="fa-IR" b="1" dirty="0" smtClean="0">
                <a:cs typeface="B Zar" pitchFamily="2" charset="-78"/>
              </a:rPr>
              <a:t> </a:t>
            </a:r>
            <a:r>
              <a:rPr lang="fa-IR" b="1" dirty="0">
                <a:cs typeface="B Zar" pitchFamily="2" charset="-78"/>
              </a:rPr>
              <a:t>پایین بودن میزان حقوق کارکنان است و از آن‌جا که حقوق و مزایای شغلی یکی از عوامل نگهدارنده است، تلاش ‌برای ایجاد انگیزه در کارکنان و افزایش بهره‌وری، پیش از ترمیم حقوق کارکنان نتیجه‌ای را به‌دنبال نخواهد داشت.</a:t>
            </a:r>
          </a:p>
          <a:p>
            <a:endParaRPr lang="fa-IR" dirty="0"/>
          </a:p>
        </p:txBody>
      </p:sp>
    </p:spTree>
    <p:extLst>
      <p:ext uri="{BB962C8B-B14F-4D97-AF65-F5344CB8AC3E}">
        <p14:creationId xmlns:p14="http://schemas.microsoft.com/office/powerpoint/2010/main" val="1816462073"/>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avid rayan\Desktop\4790_16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36477" y="838200"/>
            <a:ext cx="7271046" cy="5287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060832"/>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lnSpcReduction="10000"/>
          </a:bodyPr>
          <a:lstStyle/>
          <a:p>
            <a:r>
              <a:rPr lang="fa-IR" b="1" dirty="0" smtClean="0">
                <a:cs typeface="B Zar" pitchFamily="2" charset="-78"/>
              </a:rPr>
              <a:t>عوامل انگیزشی و عوامل بهداشتی ،از نظر طول زمان اثر گذاری بر نگرش ها ،متفاوت هستند . </a:t>
            </a:r>
          </a:p>
          <a:p>
            <a:r>
              <a:rPr lang="fa-IR" b="1" dirty="0" smtClean="0">
                <a:cs typeface="B Zar" pitchFamily="2" charset="-78"/>
              </a:rPr>
              <a:t>در میان عوامل انگیزشی ،سه عامل ،</a:t>
            </a:r>
          </a:p>
          <a:p>
            <a:r>
              <a:rPr lang="fa-IR" b="1" dirty="0" smtClean="0">
                <a:cs typeface="B Zar" pitchFamily="2" charset="-78"/>
              </a:rPr>
              <a:t>خودکار </a:t>
            </a:r>
          </a:p>
          <a:p>
            <a:r>
              <a:rPr lang="fa-IR" b="1" dirty="0" smtClean="0">
                <a:cs typeface="B Zar" pitchFamily="2" charset="-78"/>
              </a:rPr>
              <a:t>،مسئولیت </a:t>
            </a:r>
          </a:p>
          <a:p>
            <a:r>
              <a:rPr lang="fa-IR" b="1" dirty="0" smtClean="0">
                <a:cs typeface="B Zar" pitchFamily="2" charset="-78"/>
              </a:rPr>
              <a:t>و پیشرفت یا ارتقاء ،چون نسبت به کار نگرش های بلند مدت فراهم می آورند ،متمایز از عوامل دیگر هستند . </a:t>
            </a:r>
          </a:p>
          <a:p>
            <a:r>
              <a:rPr lang="fa-IR" b="1" dirty="0" smtClean="0">
                <a:cs typeface="B Zar" pitchFamily="2" charset="-78"/>
              </a:rPr>
              <a:t>خود شکوفایی و مورد توجه قرار گرفتن ،</a:t>
            </a:r>
          </a:p>
          <a:p>
            <a:r>
              <a:rPr lang="fa-IR" b="1" dirty="0" smtClean="0">
                <a:cs typeface="B Zar" pitchFamily="2" charset="-78"/>
              </a:rPr>
              <a:t>هر چند با رضایت رابطه نزدیک دارند ،کوتاه مدت ترین نگرش ها را به وجود می آورند </a:t>
            </a:r>
            <a:endParaRPr lang="fa-IR" b="1" dirty="0">
              <a:cs typeface="B Zar" pitchFamily="2" charset="-78"/>
            </a:endParaRPr>
          </a:p>
        </p:txBody>
      </p:sp>
    </p:spTree>
    <p:extLst>
      <p:ext uri="{BB962C8B-B14F-4D97-AF65-F5344CB8AC3E}">
        <p14:creationId xmlns:p14="http://schemas.microsoft.com/office/powerpoint/2010/main" val="339363000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86800" cy="5089525"/>
          </a:xfrm>
        </p:spPr>
        <p:txBody>
          <a:bodyPr/>
          <a:lstStyle/>
          <a:p>
            <a:r>
              <a:rPr lang="fa-IR" b="1" dirty="0" smtClean="0">
                <a:cs typeface="B Zar" pitchFamily="2" charset="-78"/>
              </a:rPr>
              <a:t>هرزبرگ به دنبال نتایجی که ازتحقیقات خود در باره نگرش به کار به دست آورده ،سعی کرده است نظریه دو عاملی خود را با یک نظریه کلی در باره طبیعت انسان انطباق دهد </a:t>
            </a:r>
          </a:p>
          <a:p>
            <a:r>
              <a:rPr lang="fa-IR" b="1" dirty="0" smtClean="0">
                <a:cs typeface="B Zar" pitchFamily="2" charset="-78"/>
              </a:rPr>
              <a:t>طبق این نظریه ،انسان دو گروه نیاز دارد </a:t>
            </a:r>
          </a:p>
          <a:p>
            <a:r>
              <a:rPr lang="fa-IR" b="1" dirty="0" smtClean="0">
                <a:cs typeface="B Zar" pitchFamily="2" charset="-78"/>
              </a:rPr>
              <a:t>نیازهای گروه اول (نیازهای حیوانی ) عبارتند از نیازهای اجتناب از موقعیت های سخت و درد آور </a:t>
            </a:r>
          </a:p>
          <a:p>
            <a:r>
              <a:rPr lang="fa-IR" b="1" dirty="0" smtClean="0">
                <a:cs typeface="B Zar" pitchFamily="2" charset="-78"/>
              </a:rPr>
              <a:t>نیازهای گروه دوم (نیازهای انسانی ) عبارتند از نیازهای شکوفایی روانی </a:t>
            </a:r>
            <a:endParaRPr lang="fa-IR" b="1" dirty="0">
              <a:cs typeface="B Zar" pitchFamily="2" charset="-78"/>
            </a:endParaRPr>
          </a:p>
        </p:txBody>
      </p:sp>
    </p:spTree>
    <p:extLst>
      <p:ext uri="{BB962C8B-B14F-4D97-AF65-F5344CB8AC3E}">
        <p14:creationId xmlns:p14="http://schemas.microsoft.com/office/powerpoint/2010/main" val="278489963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fa-IR" b="1" u="sng" dirty="0">
                <a:cs typeface="B Zar" pitchFamily="2" charset="-78"/>
              </a:rPr>
              <a:t>نیاز به قدرت</a:t>
            </a:r>
          </a:p>
          <a:p>
            <a:r>
              <a:rPr lang="fa-IR" b="1" dirty="0">
                <a:cs typeface="B Zar" pitchFamily="2" charset="-78"/>
              </a:rPr>
              <a:t>نیاز به کسب اختیار و اقتدار. تمایل افراد برای کنترل بقیه به گونه‌ای خارج از تمایل آنها. </a:t>
            </a:r>
          </a:p>
          <a:p>
            <a:r>
              <a:rPr lang="fa-IR" b="1" u="sng" dirty="0">
                <a:cs typeface="B Zar" pitchFamily="2" charset="-78"/>
              </a:rPr>
              <a:t>نیاز به ارتباطات</a:t>
            </a:r>
          </a:p>
          <a:p>
            <a:r>
              <a:rPr lang="fa-IR" b="1" dirty="0">
                <a:cs typeface="B Zar" pitchFamily="2" charset="-78"/>
              </a:rPr>
              <a:t>تمایل به ایجاد دوستی و کسب حمایت و ایجاد روابط صمیمی با دیگران. تمایل افراد برای ایجاد ارتباط متقابل و دوستانه با دیگران. </a:t>
            </a:r>
          </a:p>
          <a:p>
            <a:r>
              <a:rPr lang="fa-IR" b="1" u="sng" dirty="0">
                <a:cs typeface="B Zar" pitchFamily="2" charset="-78"/>
              </a:rPr>
              <a:t>نیاز به یکتایی یا تازگی</a:t>
            </a:r>
          </a:p>
          <a:p>
            <a:r>
              <a:rPr lang="fa-IR" b="1" dirty="0">
                <a:cs typeface="B Zar" pitchFamily="2" charset="-78"/>
              </a:rPr>
              <a:t>به تمایلاتی </a:t>
            </a:r>
            <a:r>
              <a:rPr lang="fa-IR" b="1" dirty="0" smtClean="0">
                <a:cs typeface="B Zar" pitchFamily="2" charset="-78"/>
              </a:rPr>
              <a:t>گفته می شود  </a:t>
            </a:r>
            <a:r>
              <a:rPr lang="fa-IR" b="1" dirty="0">
                <a:cs typeface="B Zar" pitchFamily="2" charset="-78"/>
              </a:rPr>
              <a:t>که از طریق آن‌ها خود را متفاوت و آغازین درک می‌کنیم. </a:t>
            </a:r>
          </a:p>
        </p:txBody>
      </p:sp>
    </p:spTree>
    <p:extLst>
      <p:ext uri="{BB962C8B-B14F-4D97-AF65-F5344CB8AC3E}">
        <p14:creationId xmlns:p14="http://schemas.microsoft.com/office/powerpoint/2010/main" val="2784131265"/>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avid rayan\Desktop\slide36-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762000"/>
            <a:ext cx="7772399"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64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Edward B. </a:t>
            </a:r>
            <a:r>
              <a:rPr lang="en-US" dirty="0" err="1"/>
              <a:t>Titchener</a:t>
            </a:r>
            <a:endParaRPr lang="fa-IR" dirty="0"/>
          </a:p>
        </p:txBody>
      </p:sp>
      <p:pic>
        <p:nvPicPr>
          <p:cNvPr id="3074" name="Picture 2" descr="C:\Users\javid rayan\Desktop\index.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66800" y="1676400"/>
            <a:ext cx="7162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139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a:bodyPr>
          <a:lstStyle/>
          <a:p>
            <a:r>
              <a:rPr lang="fa-IR" b="1" dirty="0" smtClean="0">
                <a:cs typeface="B Zar" pitchFamily="2" charset="-78"/>
              </a:rPr>
              <a:t>پژوهشگران خیلی زود متوجه شدند که گزارش های کلامی آزمودنی ها ،با این که تحت تجربه ادراکی واحدی قرار می گیرند بسیارمتفاوت است ،مثلا وقتی برای آزمودنی ها موسیقی واحدی پخش می شود ،گزارش کلامی آن ها در باره احساس ها و اندیشه هایشان بسیار متفاوت است . </a:t>
            </a:r>
          </a:p>
          <a:p>
            <a:r>
              <a:rPr lang="fa-IR" b="1" dirty="0" smtClean="0">
                <a:cs typeface="B Zar" pitchFamily="2" charset="-78"/>
              </a:rPr>
              <a:t>بنابراین نتایج به دست آمده اعتبار ندارد </a:t>
            </a:r>
          </a:p>
          <a:p>
            <a:r>
              <a:rPr lang="fa-IR" b="1" dirty="0" smtClean="0">
                <a:cs typeface="B Zar" pitchFamily="2" charset="-78"/>
              </a:rPr>
              <a:t>آخرین انتقاد در باره ساخت گرایی هنوز هم ادامه دارد </a:t>
            </a:r>
          </a:p>
          <a:p>
            <a:r>
              <a:rPr lang="fa-IR" b="1" dirty="0" smtClean="0">
                <a:cs typeface="B Zar" pitchFamily="2" charset="-78"/>
              </a:rPr>
              <a:t>بسیاری از پژوهشگران ادعا کرده اند که ساخت گرایی به علت ارائه ندادن راه حل برای مسائل روز و در نتیجه عملی نبودن ،بی فایده است . </a:t>
            </a:r>
            <a:endParaRPr lang="fa-IR" b="1" dirty="0">
              <a:cs typeface="B Zar" pitchFamily="2" charset="-78"/>
            </a:endParaRPr>
          </a:p>
        </p:txBody>
      </p:sp>
    </p:spTree>
    <p:extLst>
      <p:ext uri="{BB962C8B-B14F-4D97-AF65-F5344CB8AC3E}">
        <p14:creationId xmlns:p14="http://schemas.microsoft.com/office/powerpoint/2010/main" val="1162032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فهرست مطالب </a:t>
            </a:r>
            <a:endParaRPr lang="fa-IR"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فصل اول : مقدمه بر روان شناسی کار </a:t>
            </a:r>
          </a:p>
          <a:p>
            <a:r>
              <a:rPr lang="fa-IR" b="1" dirty="0" smtClean="0">
                <a:cs typeface="B Zar" pitchFamily="2" charset="-78"/>
              </a:rPr>
              <a:t>فصل دوم : رفتار ،شخصیت و ادراک </a:t>
            </a:r>
          </a:p>
          <a:p>
            <a:r>
              <a:rPr lang="fa-IR" b="1" dirty="0" smtClean="0">
                <a:cs typeface="B Zar" pitchFamily="2" charset="-78"/>
              </a:rPr>
              <a:t>فصل سوم : انگیزش </a:t>
            </a:r>
          </a:p>
          <a:p>
            <a:r>
              <a:rPr lang="fa-IR" b="1" dirty="0" smtClean="0">
                <a:cs typeface="B Zar" pitchFamily="2" charset="-78"/>
              </a:rPr>
              <a:t>فصل چهارم : تیم ها و گروه ها در محیط کار </a:t>
            </a:r>
          </a:p>
          <a:p>
            <a:r>
              <a:rPr lang="fa-IR" b="1" dirty="0" smtClean="0">
                <a:cs typeface="B Zar" pitchFamily="2" charset="-78"/>
              </a:rPr>
              <a:t>فصل پنجم : تفاوت های فردی در عملکرد شغلی </a:t>
            </a:r>
          </a:p>
          <a:p>
            <a:r>
              <a:rPr lang="fa-IR" b="1" dirty="0" smtClean="0">
                <a:cs typeface="B Zar" pitchFamily="2" charset="-78"/>
              </a:rPr>
              <a:t>فصل ششم : ارتباط در محیط کار </a:t>
            </a:r>
          </a:p>
          <a:p>
            <a:r>
              <a:rPr lang="fa-IR" b="1" dirty="0" smtClean="0">
                <a:cs typeface="B Zar" pitchFamily="2" charset="-78"/>
              </a:rPr>
              <a:t>فصل هفتم : خلاقیت در محیط کار </a:t>
            </a:r>
            <a:endParaRPr lang="fa-IR" b="1" dirty="0">
              <a:cs typeface="B Zar" pitchFamily="2" charset="-78"/>
            </a:endParaRPr>
          </a:p>
        </p:txBody>
      </p:sp>
    </p:spTree>
    <p:extLst>
      <p:ext uri="{BB962C8B-B14F-4D97-AF65-F5344CB8AC3E}">
        <p14:creationId xmlns:p14="http://schemas.microsoft.com/office/powerpoint/2010/main" val="3129480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fa-IR" b="1" dirty="0" smtClean="0">
                <a:cs typeface="B Zar" pitchFamily="2" charset="-78"/>
              </a:rPr>
              <a:t>این عقیده هم در قلمرو روان شناسی و هم در زمینه های علوم دیگر بسیار رواج دارد و موجب شده است که تحقیق بنیادی به نفع تحقیق کاربردی کنار گذاشته شود </a:t>
            </a:r>
            <a:r>
              <a:rPr lang="fa-IR" b="1" smtClean="0">
                <a:cs typeface="B Zar" pitchFamily="2" charset="-78"/>
              </a:rPr>
              <a:t>. </a:t>
            </a:r>
          </a:p>
          <a:p>
            <a:r>
              <a:rPr lang="fa-IR" b="1" smtClean="0">
                <a:cs typeface="B Zar" pitchFamily="2" charset="-78"/>
              </a:rPr>
              <a:t>تحقیق </a:t>
            </a:r>
            <a:r>
              <a:rPr lang="fa-IR" b="1" dirty="0" smtClean="0">
                <a:cs typeface="B Zar" pitchFamily="2" charset="-78"/>
              </a:rPr>
              <a:t>بنیادی یعنی تحقیق برای توسعه علم یا ارضای کنجکاوی ،تحقیق کاربردی یعنی تحقیق برای حل یک مشکل . </a:t>
            </a:r>
          </a:p>
          <a:p>
            <a:r>
              <a:rPr lang="fa-IR" b="1" dirty="0" smtClean="0">
                <a:cs typeface="B Zar" pitchFamily="2" charset="-78"/>
              </a:rPr>
              <a:t>می توان ،از نوع اول به تحقیق در باره روان شناسی فضانوردان و از نوع دوم ،به تحقیق برای حل مشکل ترافیک یا ثابت نگهداشتن قیمت ها اشاره کرد . </a:t>
            </a:r>
            <a:endParaRPr lang="fa-IR" b="1" dirty="0">
              <a:cs typeface="B Zar" pitchFamily="2" charset="-78"/>
            </a:endParaRPr>
          </a:p>
        </p:txBody>
      </p:sp>
    </p:spTree>
    <p:extLst>
      <p:ext uri="{BB962C8B-B14F-4D97-AF65-F5344CB8AC3E}">
        <p14:creationId xmlns:p14="http://schemas.microsoft.com/office/powerpoint/2010/main" val="28037250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Zar" pitchFamily="2" charset="-78"/>
              </a:rPr>
              <a:t>کنش گرایی</a:t>
            </a:r>
            <a:endParaRPr lang="fa-IR"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این مکتب را در اواخر قرن نوزدهم ویلیام جیمز در دانشگاه هاروارد آمریکا پایه ریزی کرد . </a:t>
            </a:r>
          </a:p>
          <a:p>
            <a:r>
              <a:rPr lang="fa-IR" b="1" dirty="0" smtClean="0">
                <a:cs typeface="B Zar" pitchFamily="2" charset="-78"/>
              </a:rPr>
              <a:t>کنش گرایی بر جنبه کارکردی و عملی فرایندهای ذهنی تاکید داشت . </a:t>
            </a:r>
          </a:p>
          <a:p>
            <a:r>
              <a:rPr lang="fa-IR" b="1" dirty="0" smtClean="0">
                <a:cs typeface="B Zar" pitchFamily="2" charset="-78"/>
              </a:rPr>
              <a:t>کنش گرایی به مطالعه تجربه و نقش آن در تعامل فرد با محیط خود علاقمند بود . </a:t>
            </a:r>
          </a:p>
          <a:p>
            <a:endParaRPr lang="fa-IR" b="1" dirty="0">
              <a:cs typeface="B Zar" pitchFamily="2" charset="-78"/>
            </a:endParaRPr>
          </a:p>
        </p:txBody>
      </p:sp>
    </p:spTree>
    <p:extLst>
      <p:ext uri="{BB962C8B-B14F-4D97-AF65-F5344CB8AC3E}">
        <p14:creationId xmlns:p14="http://schemas.microsoft.com/office/powerpoint/2010/main" val="447610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William James</a:t>
            </a:r>
            <a:endParaRPr lang="fa-IR" dirty="0"/>
          </a:p>
        </p:txBody>
      </p:sp>
      <p:pic>
        <p:nvPicPr>
          <p:cNvPr id="4098" name="Picture 2" descr="C:\Users\javid rayan\Desktop\images.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219200" y="1676400"/>
            <a:ext cx="63246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657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Zar" pitchFamily="2" charset="-78"/>
              </a:rPr>
              <a:t>رفتارگرایی </a:t>
            </a:r>
            <a:endParaRPr lang="fa-IR" dirty="0">
              <a:cs typeface="B Zar" pitchFamily="2" charset="-78"/>
            </a:endParaRPr>
          </a:p>
        </p:txBody>
      </p:sp>
      <p:sp>
        <p:nvSpPr>
          <p:cNvPr id="3" name="Content Placeholder 2"/>
          <p:cNvSpPr>
            <a:spLocks noGrp="1"/>
          </p:cNvSpPr>
          <p:nvPr>
            <p:ph idx="1"/>
          </p:nvPr>
        </p:nvSpPr>
        <p:spPr/>
        <p:txBody>
          <a:bodyPr>
            <a:normAutofit lnSpcReduction="10000"/>
          </a:bodyPr>
          <a:lstStyle/>
          <a:p>
            <a:r>
              <a:rPr lang="fa-IR" b="1" dirty="0" smtClean="0">
                <a:cs typeface="B Zar" pitchFamily="2" charset="-78"/>
              </a:rPr>
              <a:t>بنیان گذار رفتار گرایی جان واتسون </a:t>
            </a:r>
          </a:p>
          <a:p>
            <a:r>
              <a:rPr lang="fa-IR" b="1" dirty="0" smtClean="0">
                <a:cs typeface="B Zar" pitchFamily="2" charset="-78"/>
              </a:rPr>
              <a:t>به نظر این پژوهشگر مطالعه فرایندهای ذهنی اتلاف وقت بود </a:t>
            </a:r>
          </a:p>
          <a:p>
            <a:r>
              <a:rPr lang="fa-IR" b="1" dirty="0" smtClean="0">
                <a:cs typeface="B Zar" pitchFamily="2" charset="-78"/>
              </a:rPr>
              <a:t>زیرا درون نگری اجازه نمی داد که پدیده های متعلق به روان به طور عینی و دقیق مورد مشاهده قرار گیرد . </a:t>
            </a:r>
          </a:p>
          <a:p>
            <a:r>
              <a:rPr lang="fa-IR" b="1" dirty="0" smtClean="0">
                <a:cs typeface="B Zar" pitchFamily="2" charset="-78"/>
              </a:rPr>
              <a:t>او پیشنهاد کرد که به جای مطالعه فرایندهای ذهنی ،روابط موجود بین رویدادهای محیط و رفتار ارگانیسم ،که بر اثر همین رویدادها به وجود می آید ،مورد مشاهده قرار گیرد .  </a:t>
            </a:r>
            <a:endParaRPr lang="fa-IR" b="1" dirty="0">
              <a:cs typeface="B Zar" pitchFamily="2" charset="-78"/>
            </a:endParaRPr>
          </a:p>
        </p:txBody>
      </p:sp>
    </p:spTree>
    <p:extLst>
      <p:ext uri="{BB962C8B-B14F-4D97-AF65-F5344CB8AC3E}">
        <p14:creationId xmlns:p14="http://schemas.microsoft.com/office/powerpoint/2010/main" val="1125855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r>
              <a:rPr lang="fa-IR" b="1" dirty="0" smtClean="0">
                <a:cs typeface="B Zar" pitchFamily="2" charset="-78"/>
              </a:rPr>
              <a:t>واتسون پیشنهاد کرد که روان شناسان نباید به این فکر باشند که در درون مغز ارگانیسم (جعبه سیاه ) چه می گذرد و رویدادهای محیط (محرک ها ) چگونه پردازش می شود </a:t>
            </a:r>
          </a:p>
          <a:p>
            <a:r>
              <a:rPr lang="fa-IR" b="1" dirty="0" smtClean="0">
                <a:cs typeface="B Zar" pitchFamily="2" charset="-78"/>
              </a:rPr>
              <a:t>،بلکه باید به مشاهده روابط بین رویدادهای محیط (محرک ها ) و رفتار ناشی از آن ها (پاسخ ها ) بپردازند . </a:t>
            </a:r>
            <a:endParaRPr lang="fa-IR" b="1" dirty="0">
              <a:cs typeface="B Zar" pitchFamily="2" charset="-78"/>
            </a:endParaRPr>
          </a:p>
        </p:txBody>
      </p:sp>
    </p:spTree>
    <p:extLst>
      <p:ext uri="{BB962C8B-B14F-4D97-AF65-F5344CB8AC3E}">
        <p14:creationId xmlns:p14="http://schemas.microsoft.com/office/powerpoint/2010/main" val="1538771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Zar" pitchFamily="2" charset="-78"/>
              </a:rPr>
              <a:t>روان کاوی </a:t>
            </a:r>
            <a:endParaRPr lang="fa-IR" dirty="0">
              <a:cs typeface="B Zar" pitchFamily="2" charset="-78"/>
            </a:endParaRPr>
          </a:p>
        </p:txBody>
      </p:sp>
      <p:sp>
        <p:nvSpPr>
          <p:cNvPr id="3" name="Content Placeholder 2"/>
          <p:cNvSpPr>
            <a:spLocks noGrp="1"/>
          </p:cNvSpPr>
          <p:nvPr>
            <p:ph idx="1"/>
          </p:nvPr>
        </p:nvSpPr>
        <p:spPr/>
        <p:txBody>
          <a:bodyPr>
            <a:normAutofit fontScale="92500" lnSpcReduction="10000"/>
          </a:bodyPr>
          <a:lstStyle/>
          <a:p>
            <a:r>
              <a:rPr lang="fa-IR" b="1" dirty="0" smtClean="0">
                <a:cs typeface="B Zar" pitchFamily="2" charset="-78"/>
              </a:rPr>
              <a:t>زیگموند فروید مسئول اصلی تحول درمان روان شناختی است . </a:t>
            </a:r>
          </a:p>
          <a:p>
            <a:r>
              <a:rPr lang="fa-IR" b="1" dirty="0" smtClean="0">
                <a:cs typeface="B Zar" pitchFamily="2" charset="-78"/>
              </a:rPr>
              <a:t>طبق نظریه فروید ،شخصیت هر فرد از سه ساخت مختلف تشکیل می شود </a:t>
            </a:r>
          </a:p>
          <a:p>
            <a:r>
              <a:rPr lang="fa-IR" b="1" dirty="0" smtClean="0">
                <a:cs typeface="B Zar" pitchFamily="2" charset="-78"/>
              </a:rPr>
              <a:t>نهاد : سایق ها یا غرایز که اساسا از اصل کسب لذت پیروی می کند . </a:t>
            </a:r>
          </a:p>
          <a:p>
            <a:r>
              <a:rPr lang="fa-IR" b="1" dirty="0" smtClean="0">
                <a:cs typeface="B Zar" pitchFamily="2" charset="-78"/>
              </a:rPr>
              <a:t>من : آگاهی ،ساختی که وظیفه اش تسلط بر سایق ها یا تکانش های غریزی نهاد و ممنوعیت های من برتر است ،با این هدف که بین تمایلات و واقعیت تفاهم به وجود آید . من فعالانه وارد عمل می شود تا فرد با محیط خود سازگار شود . </a:t>
            </a:r>
            <a:endParaRPr lang="fa-IR" b="1" dirty="0">
              <a:cs typeface="B Zar" pitchFamily="2" charset="-78"/>
            </a:endParaRPr>
          </a:p>
        </p:txBody>
      </p:sp>
    </p:spTree>
    <p:extLst>
      <p:ext uri="{BB962C8B-B14F-4D97-AF65-F5344CB8AC3E}">
        <p14:creationId xmlns:p14="http://schemas.microsoft.com/office/powerpoint/2010/main" val="25516842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result for ‫انا فرويد‬‎"/>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762000"/>
            <a:ext cx="7696200" cy="5334000"/>
          </a:xfrm>
          <a:prstGeom prst="rect">
            <a:avLst/>
          </a:prstGeom>
          <a:noFill/>
          <a:ln>
            <a:noFill/>
          </a:ln>
        </p:spPr>
      </p:pic>
    </p:spTree>
    <p:extLst>
      <p:ext uri="{BB962C8B-B14F-4D97-AF65-F5344CB8AC3E}">
        <p14:creationId xmlns:p14="http://schemas.microsoft.com/office/powerpoint/2010/main" val="1732388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r>
              <a:rPr lang="fa-IR" b="1" dirty="0" smtClean="0">
                <a:cs typeface="B Zar" pitchFamily="2" charset="-78"/>
              </a:rPr>
              <a:t>من برتر : نظام ارزش ها ،که بر اثر درونی کردن ممنوعیت های اخلاقی و اجتماعی به وجود می آید . </a:t>
            </a:r>
          </a:p>
          <a:p>
            <a:r>
              <a:rPr lang="fa-IR" b="1" dirty="0" smtClean="0">
                <a:cs typeface="B Zar" pitchFamily="2" charset="-78"/>
              </a:rPr>
              <a:t>من برتر همان وجدان اخلاقی و اجتماعی است . من برتر همان امر و نهی پدر و مادر است </a:t>
            </a:r>
          </a:p>
          <a:p>
            <a:r>
              <a:rPr lang="fa-IR" b="1" dirty="0" smtClean="0">
                <a:cs typeface="B Zar" pitchFamily="2" charset="-78"/>
              </a:rPr>
              <a:t>دیدگاه روان کاوی بر اهمیت انگیزه ها و تعارض های نا آگاه در تعیین رفتار تاکید دارد . </a:t>
            </a:r>
          </a:p>
          <a:p>
            <a:r>
              <a:rPr lang="fa-IR" b="1" dirty="0" smtClean="0">
                <a:cs typeface="B Zar" pitchFamily="2" charset="-78"/>
              </a:rPr>
              <a:t>تاکید روی مکانیسم های ناآگاه ذهن و استفاده از درون نگری برای روان کاوی انتقادهای زیادی به همراه آورده ،اما نمی توان انکار کرد که این دیدگاه ،شناخت ما در باره زندگی هیجانی افراد را بسیار متحول کرده است . </a:t>
            </a:r>
            <a:endParaRPr lang="fa-IR" b="1" dirty="0">
              <a:cs typeface="B Zar" pitchFamily="2" charset="-78"/>
            </a:endParaRPr>
          </a:p>
        </p:txBody>
      </p:sp>
    </p:spTree>
    <p:extLst>
      <p:ext uri="{BB962C8B-B14F-4D97-AF65-F5344CB8AC3E}">
        <p14:creationId xmlns:p14="http://schemas.microsoft.com/office/powerpoint/2010/main" val="3586080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77500" lnSpcReduction="20000"/>
          </a:bodyPr>
          <a:lstStyle/>
          <a:p>
            <a:r>
              <a:rPr lang="fa-IR" b="1" dirty="0" smtClean="0">
                <a:cs typeface="B Zar" pitchFamily="2" charset="-78"/>
              </a:rPr>
              <a:t>می </a:t>
            </a:r>
            <a:r>
              <a:rPr lang="fa-IR" b="1" dirty="0">
                <a:cs typeface="B Zar" pitchFamily="2" charset="-78"/>
              </a:rPr>
              <a:t>گویند روزی فروید، به مناسبت پنجاهمین سال تولد انیشتین، کارت تبریکی برایش می فرستد و او را خوشبخت ترین فرد جهان خطاب می کند. </a:t>
            </a:r>
          </a:p>
          <a:p>
            <a:endParaRPr lang="fa-IR" b="1" dirty="0">
              <a:cs typeface="B Zar" pitchFamily="2" charset="-78"/>
            </a:endParaRPr>
          </a:p>
          <a:p>
            <a:r>
              <a:rPr lang="fa-IR" b="1" dirty="0">
                <a:cs typeface="B Zar" pitchFamily="2" charset="-78"/>
              </a:rPr>
              <a:t>انیشتین در جواب می نویسد: تو چرا از این حرفها می زنی! تو که در قلب همه افراد جهان جای داری، از بچه ابتدایی تا استاد دانشگاه ، چه درمدرسه ، چه در دانشگاه ، چه در محافل بزم، چه در میدان رزم، چه در صنعت، چه در هنر ، همه از عقده های روانی و مکانیسمهای دفاعی سخن می گویند. در دنیا هیچ کس نیست که به اندازه تو درباره اش مطلب نوشته باشند یا به اندازه تو دوست و دشمن داشته باشد! پس تو خوشبخت ترین فرد جهان هستی. </a:t>
            </a:r>
          </a:p>
          <a:p>
            <a:endParaRPr lang="fa-IR" b="1" dirty="0">
              <a:cs typeface="B Zar" pitchFamily="2" charset="-78"/>
            </a:endParaRPr>
          </a:p>
          <a:p>
            <a:r>
              <a:rPr lang="fa-IR" b="1" dirty="0">
                <a:cs typeface="B Zar" pitchFamily="2" charset="-78"/>
              </a:rPr>
              <a:t>فروید برای بار دوم می نویسد، نه، اصلاً این طور نیست. خوشبخت ترین فرد جهان تو هستی، زیرا کسی که از فیزیک سر در نمی آورد در کار تو دخالت نمی کند اما كسانی که حتی الفبای روان شناسی را نخوانده اند در کار من دخالت می کنند.</a:t>
            </a:r>
          </a:p>
        </p:txBody>
      </p:sp>
    </p:spTree>
    <p:extLst>
      <p:ext uri="{BB962C8B-B14F-4D97-AF65-F5344CB8AC3E}">
        <p14:creationId xmlns:p14="http://schemas.microsoft.com/office/powerpoint/2010/main" val="36888790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Zar" pitchFamily="2" charset="-78"/>
              </a:rPr>
              <a:t>انسان گرایی </a:t>
            </a:r>
            <a:endParaRPr lang="fa-IR" dirty="0">
              <a:cs typeface="B Zar" pitchFamily="2" charset="-78"/>
            </a:endParaRPr>
          </a:p>
        </p:txBody>
      </p:sp>
      <p:sp>
        <p:nvSpPr>
          <p:cNvPr id="3" name="Content Placeholder 2"/>
          <p:cNvSpPr>
            <a:spLocks noGrp="1"/>
          </p:cNvSpPr>
          <p:nvPr>
            <p:ph idx="1"/>
          </p:nvPr>
        </p:nvSpPr>
        <p:spPr/>
        <p:txBody>
          <a:bodyPr>
            <a:normAutofit fontScale="92500"/>
          </a:bodyPr>
          <a:lstStyle/>
          <a:p>
            <a:r>
              <a:rPr lang="fa-IR" b="1" dirty="0" smtClean="0">
                <a:cs typeface="B Zar" pitchFamily="2" charset="-78"/>
              </a:rPr>
              <a:t>روان شناسان انسان گرا برای شخص و شکوفایی او اهمیت زیادی قایل است . </a:t>
            </a:r>
          </a:p>
          <a:p>
            <a:r>
              <a:rPr lang="fa-IR" b="1" dirty="0" smtClean="0">
                <a:cs typeface="B Zar" pitchFamily="2" charset="-78"/>
              </a:rPr>
              <a:t>مزلو و راجرز ،این مکتب فکری را از سنت درون نگری بیرون آورده اند . آن ها روی اهمیت آگاهی انسان ،شناخت از خود و انتخاب او تاکید داشتند . </a:t>
            </a:r>
          </a:p>
          <a:p>
            <a:r>
              <a:rPr lang="fa-IR" b="1" dirty="0" smtClean="0">
                <a:cs typeface="B Zar" pitchFamily="2" charset="-78"/>
              </a:rPr>
              <a:t>مکتب انسان گرایی به هیچ یک از آثار رویدادهای محیط بر رفتار و کنترل فرد از طریق غرایز ناآگاه اهمیت نمی دهد </a:t>
            </a:r>
          </a:p>
          <a:p>
            <a:r>
              <a:rPr lang="fa-IR" b="1" dirty="0" smtClean="0">
                <a:cs typeface="B Zar" pitchFamily="2" charset="-78"/>
              </a:rPr>
              <a:t>در این مکتب بیشتر روی زمان حال تاکید می شود نه روی تعیین کننده های درونی و بیرونی گذشته </a:t>
            </a:r>
            <a:endParaRPr lang="fa-IR" b="1" dirty="0">
              <a:cs typeface="B Zar" pitchFamily="2" charset="-78"/>
            </a:endParaRPr>
          </a:p>
        </p:txBody>
      </p:sp>
    </p:spTree>
    <p:extLst>
      <p:ext uri="{BB962C8B-B14F-4D97-AF65-F5344CB8AC3E}">
        <p14:creationId xmlns:p14="http://schemas.microsoft.com/office/powerpoint/2010/main" val="2573149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fa-IR" b="1" dirty="0" smtClean="0">
                <a:cs typeface="B Zar" pitchFamily="2" charset="-78"/>
              </a:rPr>
              <a:t>فصل هشتم : اندازه گیری توانایی های انسانی </a:t>
            </a:r>
          </a:p>
          <a:p>
            <a:r>
              <a:rPr lang="fa-IR" b="1" dirty="0" smtClean="0">
                <a:cs typeface="B Zar" pitchFamily="2" charset="-78"/>
              </a:rPr>
              <a:t>فصل نهم : آزمون های حافظه </a:t>
            </a:r>
          </a:p>
          <a:p>
            <a:r>
              <a:rPr lang="fa-IR" b="1" dirty="0" smtClean="0">
                <a:cs typeface="B Zar" pitchFamily="2" charset="-78"/>
              </a:rPr>
              <a:t>فصل دهم : آزمون های شخصیت و علائق </a:t>
            </a:r>
          </a:p>
          <a:p>
            <a:r>
              <a:rPr lang="fa-IR" b="1" dirty="0" smtClean="0">
                <a:cs typeface="B Zar" pitchFamily="2" charset="-78"/>
              </a:rPr>
              <a:t>فصل یازدهم : نگرش ها و اندازه گیری آن ها </a:t>
            </a:r>
          </a:p>
          <a:p>
            <a:r>
              <a:rPr lang="fa-IR" b="1" dirty="0" smtClean="0">
                <a:cs typeface="B Zar" pitchFamily="2" charset="-78"/>
              </a:rPr>
              <a:t>فصل دوازدهم : شرایط محیط کار </a:t>
            </a:r>
            <a:endParaRPr lang="fa-IR" b="1" dirty="0">
              <a:cs typeface="B Zar" pitchFamily="2" charset="-78"/>
            </a:endParaRPr>
          </a:p>
        </p:txBody>
      </p:sp>
    </p:spTree>
    <p:extLst>
      <p:ext uri="{BB962C8B-B14F-4D97-AF65-F5344CB8AC3E}">
        <p14:creationId xmlns:p14="http://schemas.microsoft.com/office/powerpoint/2010/main" val="40211350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r>
              <a:rPr lang="fa-IR" b="1" dirty="0" smtClean="0">
                <a:cs typeface="B Zar" pitchFamily="2" charset="-78"/>
              </a:rPr>
              <a:t>طبق دیدگاه انسان گرایی ،انسان ذاتا خوب است ،سعی می کند به شکوفایی برسد و توانایی های بالقوه خود را به فعل در آورد . </a:t>
            </a:r>
          </a:p>
          <a:p>
            <a:r>
              <a:rPr lang="fa-IR" b="1" dirty="0" smtClean="0">
                <a:cs typeface="B Zar" pitchFamily="2" charset="-78"/>
              </a:rPr>
              <a:t>روان شناسی انسان گرا بین سال های 1960 و 1970 در دنیای کار ،از محبوبیت بسیار بالا و خارق العاده ای برخوردار بوده است </a:t>
            </a:r>
          </a:p>
          <a:p>
            <a:r>
              <a:rPr lang="fa-IR" b="1" dirty="0" smtClean="0">
                <a:cs typeface="B Zar" pitchFamily="2" charset="-78"/>
              </a:rPr>
              <a:t>در دراز مدت ،هدف های دیدگاه انسان گرا عبارتند از </a:t>
            </a:r>
          </a:p>
          <a:p>
            <a:r>
              <a:rPr lang="fa-IR" b="1" dirty="0" smtClean="0">
                <a:cs typeface="B Zar" pitchFamily="2" charset="-78"/>
              </a:rPr>
              <a:t>هماهنگی ،همرایی (توافق ) محیط کار آرام و به دور از تعارض ها و ....</a:t>
            </a:r>
          </a:p>
          <a:p>
            <a:r>
              <a:rPr lang="fa-IR" b="1" dirty="0" smtClean="0">
                <a:cs typeface="B Zar" pitchFamily="2" charset="-78"/>
              </a:rPr>
              <a:t>به نظر انسان گرایان ،تفاهم ،رضایت و شرافت انسانی بیشتر از تولید اهمیت دارند زیرا تولید محصول وجود شرایط مناسب و مساعد در محیط کار است .  </a:t>
            </a:r>
            <a:endParaRPr lang="fa-IR" b="1" dirty="0">
              <a:cs typeface="B Zar" pitchFamily="2" charset="-78"/>
            </a:endParaRPr>
          </a:p>
        </p:txBody>
      </p:sp>
    </p:spTree>
    <p:extLst>
      <p:ext uri="{BB962C8B-B14F-4D97-AF65-F5344CB8AC3E}">
        <p14:creationId xmlns:p14="http://schemas.microsoft.com/office/powerpoint/2010/main" val="328849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Zar" pitchFamily="2" charset="-78"/>
              </a:rPr>
              <a:t>شناخت گرایی </a:t>
            </a:r>
            <a:endParaRPr lang="fa-IR"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طبق این دیدگاه ،رفتار خیلی بیشتر از یک پاسخ ساده به رویدادهای محیط است زیرا ارگانیسم ،رویدادهای محیط را ،حتی پیش از تبدیل شدن به رفتار پردازش می کند . </a:t>
            </a:r>
          </a:p>
          <a:p>
            <a:r>
              <a:rPr lang="fa-IR" b="1" dirty="0" smtClean="0">
                <a:cs typeface="B Zar" pitchFamily="2" charset="-78"/>
              </a:rPr>
              <a:t>تفکر ،زبان درونی و خلاقیت ،موضوع های مورد مطالعه روان شناسی شناختی است . </a:t>
            </a:r>
          </a:p>
          <a:p>
            <a:endParaRPr lang="fa-IR" b="1" dirty="0">
              <a:cs typeface="B Zar" pitchFamily="2" charset="-78"/>
            </a:endParaRPr>
          </a:p>
        </p:txBody>
      </p:sp>
    </p:spTree>
    <p:extLst>
      <p:ext uri="{BB962C8B-B14F-4D97-AF65-F5344CB8AC3E}">
        <p14:creationId xmlns:p14="http://schemas.microsoft.com/office/powerpoint/2010/main" val="504936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Zar" pitchFamily="2" charset="-78"/>
              </a:rPr>
              <a:t>الگوهای فکری در روان شناسی کار </a:t>
            </a:r>
            <a:endParaRPr lang="fa-IR" dirty="0">
              <a:cs typeface="B Zar" pitchFamily="2" charset="-78"/>
            </a:endParaRPr>
          </a:p>
        </p:txBody>
      </p:sp>
      <p:sp>
        <p:nvSpPr>
          <p:cNvPr id="3" name="Content Placeholder 2"/>
          <p:cNvSpPr>
            <a:spLocks noGrp="1"/>
          </p:cNvSpPr>
          <p:nvPr>
            <p:ph idx="1"/>
          </p:nvPr>
        </p:nvSpPr>
        <p:spPr/>
        <p:txBody>
          <a:bodyPr>
            <a:normAutofit lnSpcReduction="10000"/>
          </a:bodyPr>
          <a:lstStyle/>
          <a:p>
            <a:r>
              <a:rPr lang="fa-IR" b="1" dirty="0" smtClean="0">
                <a:cs typeface="B Zar" pitchFamily="2" charset="-78"/>
              </a:rPr>
              <a:t>فرضیه بنیادی روان شناسی کار این است که می توان هم رضایت کارگران را بهبود بخشید و هم بازده آن ها را در کار افزایش داد </a:t>
            </a:r>
          </a:p>
          <a:p>
            <a:r>
              <a:rPr lang="fa-IR" b="1" dirty="0" smtClean="0">
                <a:cs typeface="B Zar" pitchFamily="2" charset="-78"/>
              </a:rPr>
              <a:t>ما با انواع مختلف سازمان ها به طور روزمره ارتباط داریم مثلا از کودکی با مدرسه و سازمان های مذهبی و در بزرگسالی با کارخانه های تولید و وسایل خانگی ،مواد غذایی ،پوشاک و ...تماس داریم . کدام ویژگی های مشترک اجازه می دهند که همه این فعالیت ها تحت عنوان کلی سازمان گروه بندی شود ؟</a:t>
            </a:r>
            <a:endParaRPr lang="fa-IR" b="1" dirty="0">
              <a:cs typeface="B Zar" pitchFamily="2" charset="-78"/>
            </a:endParaRPr>
          </a:p>
        </p:txBody>
      </p:sp>
    </p:spTree>
    <p:extLst>
      <p:ext uri="{BB962C8B-B14F-4D97-AF65-F5344CB8AC3E}">
        <p14:creationId xmlns:p14="http://schemas.microsoft.com/office/powerpoint/2010/main" val="13588361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Zar" pitchFamily="2" charset="-78"/>
              </a:rPr>
              <a:t>سازمان : تعریف و پارامترها </a:t>
            </a:r>
            <a:endParaRPr lang="fa-IR"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تعریف سازمان : مجموعه منابع انسانی ،مادی و مالی است که بر اساس یک هدف معین سازمان یافته است . </a:t>
            </a:r>
          </a:p>
          <a:p>
            <a:r>
              <a:rPr lang="fa-IR" b="1" dirty="0" smtClean="0">
                <a:cs typeface="B Zar" pitchFamily="2" charset="-78"/>
              </a:rPr>
              <a:t>یکی از رایج ترین تعاریف این است که سازمان را نظام تبدیل درون دادها به برون دادها در نظر می گیرد . </a:t>
            </a:r>
          </a:p>
          <a:p>
            <a:r>
              <a:rPr lang="fa-IR" b="1" dirty="0" smtClean="0">
                <a:cs typeface="B Zar" pitchFamily="2" charset="-78"/>
              </a:rPr>
              <a:t>درون دادها عبارتند از مواد خامی که از محیط خارج به دست می آید ،بعد تغییر شکل پیدا می کند تا نهایتا به صورت مواد برون داد یا تولیدی به فروش برسد . </a:t>
            </a:r>
            <a:endParaRPr lang="fa-IR" b="1" dirty="0">
              <a:cs typeface="B Zar" pitchFamily="2" charset="-78"/>
            </a:endParaRPr>
          </a:p>
        </p:txBody>
      </p:sp>
    </p:spTree>
    <p:extLst>
      <p:ext uri="{BB962C8B-B14F-4D97-AF65-F5344CB8AC3E}">
        <p14:creationId xmlns:p14="http://schemas.microsoft.com/office/powerpoint/2010/main" val="1872261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Zar" pitchFamily="2" charset="-78"/>
              </a:rPr>
              <a:t>اثرگذاری بر سازمان </a:t>
            </a:r>
            <a:endParaRPr lang="fa-IR"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سازمان های تولیدی ،چه از درون و چه از بیرون ،تاثیرهای زیادی را تحمل می کنند . </a:t>
            </a:r>
          </a:p>
          <a:p>
            <a:r>
              <a:rPr lang="fa-IR" b="1" dirty="0" smtClean="0">
                <a:cs typeface="B Zar" pitchFamily="2" charset="-78"/>
              </a:rPr>
              <a:t>تاثیرهای درونی اصولا سه عامل بزرگ را ،که با یکدیگر تعامل دایمی دارند ،در بر می گیرند این سه عامل عبارتند از </a:t>
            </a:r>
          </a:p>
          <a:p>
            <a:r>
              <a:rPr lang="fa-IR" b="1" dirty="0" smtClean="0">
                <a:cs typeface="B Zar" pitchFamily="2" charset="-78"/>
              </a:rPr>
              <a:t>فرد </a:t>
            </a:r>
          </a:p>
          <a:p>
            <a:r>
              <a:rPr lang="fa-IR" b="1" dirty="0" smtClean="0">
                <a:cs typeface="B Zar" pitchFamily="2" charset="-78"/>
              </a:rPr>
              <a:t>، نظام سازمانی </a:t>
            </a:r>
          </a:p>
          <a:p>
            <a:r>
              <a:rPr lang="fa-IR" b="1" dirty="0" smtClean="0">
                <a:cs typeface="B Zar" pitchFamily="2" charset="-78"/>
              </a:rPr>
              <a:t>، و گروه ها </a:t>
            </a:r>
            <a:endParaRPr lang="fa-IR" b="1" dirty="0">
              <a:cs typeface="B Zar" pitchFamily="2" charset="-78"/>
            </a:endParaRPr>
          </a:p>
        </p:txBody>
      </p:sp>
    </p:spTree>
    <p:extLst>
      <p:ext uri="{BB962C8B-B14F-4D97-AF65-F5344CB8AC3E}">
        <p14:creationId xmlns:p14="http://schemas.microsoft.com/office/powerpoint/2010/main" val="4048330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fa-IR" b="1" dirty="0" smtClean="0">
                <a:cs typeface="B Zar" pitchFamily="2" charset="-78"/>
              </a:rPr>
              <a:t>فرد با شخصیت مخصوص خود که از ارزش ها ،باورها ،نگرش ها ،نیازها ،مهارت ها ،شناخت ها و رفتارها تشکیل می شود ،باید به سازمانی وارد شود که فلسفه مدیریت و سازمان کاری خاصی دارد </a:t>
            </a:r>
          </a:p>
          <a:p>
            <a:r>
              <a:rPr lang="fa-IR" b="1" dirty="0" smtClean="0">
                <a:cs typeface="B Zar" pitchFamily="2" charset="-78"/>
              </a:rPr>
              <a:t>از تعامل ویژگی های فرد و ویژگی های سازمان ،تقسیم کار و ساخت سلسله مراتبی به وجود می آید </a:t>
            </a:r>
          </a:p>
          <a:p>
            <a:r>
              <a:rPr lang="fa-IR" b="1" dirty="0" smtClean="0">
                <a:cs typeface="B Zar" pitchFamily="2" charset="-78"/>
              </a:rPr>
              <a:t>در درون موسسه ،فرد تنها مهارت ها و شناخت های خود را نشان نمی دهد . او مجموعه نیازها و انگیزش هایی نیز دارد که سازمان سعی خواهد کرد آن ها را برآورده کند . </a:t>
            </a:r>
            <a:endParaRPr lang="fa-IR" b="1" dirty="0">
              <a:cs typeface="B Zar" pitchFamily="2" charset="-78"/>
            </a:endParaRPr>
          </a:p>
        </p:txBody>
      </p:sp>
    </p:spTree>
    <p:extLst>
      <p:ext uri="{BB962C8B-B14F-4D97-AF65-F5344CB8AC3E}">
        <p14:creationId xmlns:p14="http://schemas.microsoft.com/office/powerpoint/2010/main" val="377119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fa-IR" b="1" dirty="0" smtClean="0">
                <a:cs typeface="B Zar" pitchFamily="2" charset="-78"/>
              </a:rPr>
              <a:t>مطابقت بین نیازهای افراد و اقدامات موسسه برای برآوردن آن ها ،سطح رضایت افراد را تعیین می کند </a:t>
            </a:r>
          </a:p>
          <a:p>
            <a:r>
              <a:rPr lang="fa-IR" b="1" dirty="0" smtClean="0">
                <a:cs typeface="B Zar" pitchFamily="2" charset="-78"/>
              </a:rPr>
              <a:t>رضایت شغلی خود را خود افراد ارزیابی می کنند و متناسب با این رضایت ،موسسه را در رسیدن به اهداف خود یاری می رسانند . </a:t>
            </a:r>
          </a:p>
        </p:txBody>
      </p:sp>
    </p:spTree>
    <p:extLst>
      <p:ext uri="{BB962C8B-B14F-4D97-AF65-F5344CB8AC3E}">
        <p14:creationId xmlns:p14="http://schemas.microsoft.com/office/powerpoint/2010/main" val="18330805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lnSpcReduction="10000"/>
          </a:bodyPr>
          <a:lstStyle/>
          <a:p>
            <a:r>
              <a:rPr lang="fa-IR" b="1" dirty="0">
                <a:cs typeface="B Zar" pitchFamily="2" charset="-78"/>
              </a:rPr>
              <a:t>موسسه تحت نفوذ عوامل بیرونی نیز قرار می گیرد</a:t>
            </a:r>
          </a:p>
          <a:p>
            <a:r>
              <a:rPr lang="fa-IR" b="1" dirty="0">
                <a:cs typeface="B Zar" pitchFamily="2" charset="-78"/>
              </a:rPr>
              <a:t>حکومت </a:t>
            </a:r>
            <a:endParaRPr lang="fa-IR" b="1" dirty="0" smtClean="0">
              <a:cs typeface="B Zar" pitchFamily="2" charset="-78"/>
            </a:endParaRPr>
          </a:p>
          <a:p>
            <a:r>
              <a:rPr lang="fa-IR" b="1" dirty="0" smtClean="0">
                <a:cs typeface="B Zar" pitchFamily="2" charset="-78"/>
              </a:rPr>
              <a:t>،</a:t>
            </a:r>
            <a:r>
              <a:rPr lang="fa-IR" b="1" dirty="0">
                <a:cs typeface="B Zar" pitchFamily="2" charset="-78"/>
              </a:rPr>
              <a:t>نظام های سیاسی و قضایی </a:t>
            </a:r>
            <a:endParaRPr lang="fa-IR" b="1" dirty="0" smtClean="0">
              <a:cs typeface="B Zar" pitchFamily="2" charset="-78"/>
            </a:endParaRPr>
          </a:p>
          <a:p>
            <a:r>
              <a:rPr lang="fa-IR" b="1" dirty="0" smtClean="0">
                <a:cs typeface="B Zar" pitchFamily="2" charset="-78"/>
              </a:rPr>
              <a:t>،</a:t>
            </a:r>
            <a:r>
              <a:rPr lang="fa-IR" b="1" dirty="0">
                <a:cs typeface="B Zar" pitchFamily="2" charset="-78"/>
              </a:rPr>
              <a:t>گروه های فشار و سندیکاها </a:t>
            </a:r>
            <a:endParaRPr lang="fa-IR" b="1" dirty="0" smtClean="0">
              <a:cs typeface="B Zar" pitchFamily="2" charset="-78"/>
            </a:endParaRPr>
          </a:p>
          <a:p>
            <a:r>
              <a:rPr lang="fa-IR" b="1" dirty="0" smtClean="0">
                <a:cs typeface="B Zar" pitchFamily="2" charset="-78"/>
              </a:rPr>
              <a:t>،</a:t>
            </a:r>
            <a:r>
              <a:rPr lang="fa-IR" b="1" dirty="0">
                <a:cs typeface="B Zar" pitchFamily="2" charset="-78"/>
              </a:rPr>
              <a:t>صنایع دستی ،مشتری </a:t>
            </a:r>
            <a:endParaRPr lang="fa-IR" b="1" dirty="0" smtClean="0">
              <a:cs typeface="B Zar" pitchFamily="2" charset="-78"/>
            </a:endParaRPr>
          </a:p>
          <a:p>
            <a:r>
              <a:rPr lang="fa-IR" b="1" dirty="0" smtClean="0">
                <a:cs typeface="B Zar" pitchFamily="2" charset="-78"/>
              </a:rPr>
              <a:t>،</a:t>
            </a:r>
            <a:r>
              <a:rPr lang="fa-IR" b="1" dirty="0">
                <a:cs typeface="B Zar" pitchFamily="2" charset="-78"/>
              </a:rPr>
              <a:t>رقابت </a:t>
            </a:r>
            <a:endParaRPr lang="fa-IR" b="1" dirty="0" smtClean="0">
              <a:cs typeface="B Zar" pitchFamily="2" charset="-78"/>
            </a:endParaRPr>
          </a:p>
          <a:p>
            <a:r>
              <a:rPr lang="fa-IR" b="1" dirty="0" smtClean="0">
                <a:cs typeface="B Zar" pitchFamily="2" charset="-78"/>
              </a:rPr>
              <a:t>،</a:t>
            </a:r>
            <a:r>
              <a:rPr lang="fa-IR" b="1" dirty="0">
                <a:cs typeface="B Zar" pitchFamily="2" charset="-78"/>
              </a:rPr>
              <a:t>ارزش های فرهنگی </a:t>
            </a:r>
            <a:endParaRPr lang="fa-IR" b="1" dirty="0" smtClean="0">
              <a:cs typeface="B Zar" pitchFamily="2" charset="-78"/>
            </a:endParaRPr>
          </a:p>
          <a:p>
            <a:r>
              <a:rPr lang="fa-IR" b="1" dirty="0" smtClean="0">
                <a:cs typeface="B Zar" pitchFamily="2" charset="-78"/>
              </a:rPr>
              <a:t>و </a:t>
            </a:r>
            <a:r>
              <a:rPr lang="fa-IR" b="1" dirty="0">
                <a:cs typeface="B Zar" pitchFamily="2" charset="-78"/>
              </a:rPr>
              <a:t>مهم تر از همه وضعیت اقتصادی </a:t>
            </a:r>
          </a:p>
          <a:p>
            <a:r>
              <a:rPr lang="fa-IR" b="1" dirty="0">
                <a:cs typeface="B Zar" pitchFamily="2" charset="-78"/>
              </a:rPr>
              <a:t>همه این عوامل با درجات مختلف ،تولید و گسترش موسسه و حتی بقای آن را تحت تاثیر قرار می دهند  </a:t>
            </a:r>
          </a:p>
          <a:p>
            <a:endParaRPr lang="fa-IR" dirty="0"/>
          </a:p>
        </p:txBody>
      </p:sp>
    </p:spTree>
    <p:extLst>
      <p:ext uri="{BB962C8B-B14F-4D97-AF65-F5344CB8AC3E}">
        <p14:creationId xmlns:p14="http://schemas.microsoft.com/office/powerpoint/2010/main" val="581342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Zar" pitchFamily="2" charset="-78"/>
              </a:rPr>
              <a:t>الگوهای فکری در روان شناسی کار</a:t>
            </a:r>
            <a:endParaRPr lang="fa-IR" dirty="0">
              <a:cs typeface="B Zar" pitchFamily="2" charset="-78"/>
            </a:endParaRPr>
          </a:p>
        </p:txBody>
      </p:sp>
      <p:sp>
        <p:nvSpPr>
          <p:cNvPr id="3" name="Content Placeholder 2"/>
          <p:cNvSpPr>
            <a:spLocks noGrp="1"/>
          </p:cNvSpPr>
          <p:nvPr>
            <p:ph idx="1"/>
          </p:nvPr>
        </p:nvSpPr>
        <p:spPr/>
        <p:txBody>
          <a:bodyPr>
            <a:normAutofit lnSpcReduction="10000"/>
          </a:bodyPr>
          <a:lstStyle/>
          <a:p>
            <a:r>
              <a:rPr lang="fa-IR" b="1" dirty="0" smtClean="0">
                <a:cs typeface="B Zar" pitchFamily="2" charset="-78"/>
              </a:rPr>
              <a:t>الگوی دیوان سالاری یا بوروکراسی </a:t>
            </a:r>
          </a:p>
          <a:p>
            <a:r>
              <a:rPr lang="fa-IR" b="1" dirty="0" smtClean="0">
                <a:cs typeface="B Zar" pitchFamily="2" charset="-78"/>
              </a:rPr>
              <a:t>ماکس وبر آلمانی بنیان گذار این مکتب فکری در مدیریت به حساب می آید . </a:t>
            </a:r>
          </a:p>
          <a:p>
            <a:r>
              <a:rPr lang="fa-IR" b="1" dirty="0" smtClean="0">
                <a:cs typeface="B Zar" pitchFamily="2" charset="-78"/>
              </a:rPr>
              <a:t>در روزگار ما اصطلاح بوروکراسی با کندی کارهای اداری مترادف شده است . </a:t>
            </a:r>
          </a:p>
          <a:p>
            <a:r>
              <a:rPr lang="fa-IR" b="1" dirty="0" smtClean="0">
                <a:cs typeface="B Zar" pitchFamily="2" charset="-78"/>
              </a:rPr>
              <a:t>با این همه برای ماکس وبر بوروکراسی معنای کاملا متفاوت داشت او این کلمه را در مورد سازمانی به کار می برد که از کار یک دید منطقی داشت و از ویژگی عینیت در تصمیم گیری برخوردار بود </a:t>
            </a:r>
            <a:endParaRPr lang="fa-IR" b="1" dirty="0">
              <a:cs typeface="B Zar" pitchFamily="2" charset="-78"/>
            </a:endParaRPr>
          </a:p>
        </p:txBody>
      </p:sp>
    </p:spTree>
    <p:extLst>
      <p:ext uri="{BB962C8B-B14F-4D97-AF65-F5344CB8AC3E}">
        <p14:creationId xmlns:p14="http://schemas.microsoft.com/office/powerpoint/2010/main" val="22177965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 Weber</a:t>
            </a:r>
            <a:endParaRPr lang="fa-IR" dirty="0"/>
          </a:p>
        </p:txBody>
      </p:sp>
      <p:pic>
        <p:nvPicPr>
          <p:cNvPr id="4" name="Picture 2" descr="C:\Users\javid rayan\Desktop\220px-Max_Weber_1894.jp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71600" y="1752600"/>
            <a:ext cx="6781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299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Zar" pitchFamily="2" charset="-78"/>
              </a:rPr>
              <a:t>چگونه بخوانیم تا بهتر یاد بگیریم </a:t>
            </a:r>
            <a:endParaRPr lang="fa-IR" dirty="0">
              <a:cs typeface="B Zar" pitchFamily="2" charset="-78"/>
            </a:endParaRPr>
          </a:p>
        </p:txBody>
      </p:sp>
      <p:sp>
        <p:nvSpPr>
          <p:cNvPr id="3" name="Content Placeholder 2"/>
          <p:cNvSpPr>
            <a:spLocks noGrp="1"/>
          </p:cNvSpPr>
          <p:nvPr>
            <p:ph idx="1"/>
          </p:nvPr>
        </p:nvSpPr>
        <p:spPr/>
        <p:txBody>
          <a:bodyPr>
            <a:normAutofit fontScale="92500" lnSpcReduction="20000"/>
          </a:bodyPr>
          <a:lstStyle/>
          <a:p>
            <a:r>
              <a:rPr lang="fa-IR" b="1" dirty="0" smtClean="0">
                <a:cs typeface="B Zar" pitchFamily="2" charset="-78"/>
              </a:rPr>
              <a:t>1- عنوان هر فصل را نگاه کنید . </a:t>
            </a:r>
          </a:p>
          <a:p>
            <a:r>
              <a:rPr lang="fa-IR" b="1" dirty="0" smtClean="0">
                <a:cs typeface="B Zar" pitchFamily="2" charset="-78"/>
              </a:rPr>
              <a:t>2-صفحات فصل را ورق بزنید . </a:t>
            </a:r>
          </a:p>
          <a:p>
            <a:r>
              <a:rPr lang="fa-IR" b="1" dirty="0" smtClean="0">
                <a:cs typeface="B Zar" pitchFamily="2" charset="-78"/>
              </a:rPr>
              <a:t>3-به اول فصل برگردید . </a:t>
            </a:r>
          </a:p>
          <a:p>
            <a:r>
              <a:rPr lang="fa-IR" b="1" dirty="0" smtClean="0">
                <a:cs typeface="B Zar" pitchFamily="2" charset="-78"/>
              </a:rPr>
              <a:t>4-در مرحله 3 وقتی به آخر فصل رسیدید ،خلاصه فصل را بخوانید .</a:t>
            </a:r>
          </a:p>
          <a:p>
            <a:r>
              <a:rPr lang="fa-IR" b="1" dirty="0" smtClean="0">
                <a:cs typeface="B Zar" pitchFamily="2" charset="-78"/>
              </a:rPr>
              <a:t>5-حال به اول فصل برگردید و مطالعه دقیق آن را آغاز کنید .</a:t>
            </a:r>
          </a:p>
          <a:p>
            <a:r>
              <a:rPr lang="fa-IR" b="1" dirty="0" smtClean="0">
                <a:cs typeface="B Zar" pitchFamily="2" charset="-78"/>
              </a:rPr>
              <a:t>6-به هنگام مطالعه ،زیر مطالب مهم خط نکشید . </a:t>
            </a:r>
          </a:p>
          <a:p>
            <a:r>
              <a:rPr lang="fa-IR" b="1" dirty="0" smtClean="0">
                <a:cs typeface="B Zar" pitchFamily="2" charset="-78"/>
              </a:rPr>
              <a:t>7- پس از آن که مطالعه یک فصل را تمام کردید ،خلاصه ای از آن را برای خود بنویسید </a:t>
            </a:r>
            <a:endParaRPr lang="fa-IR" b="1" dirty="0">
              <a:cs typeface="B Zar" pitchFamily="2" charset="-78"/>
            </a:endParaRPr>
          </a:p>
        </p:txBody>
      </p:sp>
    </p:spTree>
    <p:extLst>
      <p:ext uri="{BB962C8B-B14F-4D97-AF65-F5344CB8AC3E}">
        <p14:creationId xmlns:p14="http://schemas.microsoft.com/office/powerpoint/2010/main" val="33042097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fa-IR" b="1" dirty="0">
                <a:cs typeface="B Zar" pitchFamily="2" charset="-78"/>
              </a:rPr>
              <a:t>وبر نخستین اندیشمندی بود که سازمان‌های مدرن </a:t>
            </a:r>
            <a:r>
              <a:rPr lang="fa-IR" b="1" dirty="0" smtClean="0">
                <a:cs typeface="B Zar" pitchFamily="2" charset="-78"/>
              </a:rPr>
              <a:t>بوروکراتیک </a:t>
            </a:r>
            <a:r>
              <a:rPr lang="fa-IR" b="1" dirty="0">
                <a:cs typeface="B Zar" pitchFamily="2" charset="-78"/>
              </a:rPr>
              <a:t>را، که جزء ضروری جامعه سرمایه داری صنعتی می‌دانست، تحلیل کرد. </a:t>
            </a:r>
            <a:endParaRPr lang="fa-IR" b="1" dirty="0" smtClean="0">
              <a:cs typeface="B Zar" pitchFamily="2" charset="-78"/>
            </a:endParaRPr>
          </a:p>
          <a:p>
            <a:r>
              <a:rPr lang="fa-IR" b="1" dirty="0" smtClean="0">
                <a:cs typeface="B Zar" pitchFamily="2" charset="-78"/>
              </a:rPr>
              <a:t>او </a:t>
            </a:r>
            <a:r>
              <a:rPr lang="fa-IR" b="1" dirty="0">
                <a:cs typeface="B Zar" pitchFamily="2" charset="-78"/>
              </a:rPr>
              <a:t>معتقد بود که بوروکراسی به اندازه ماشین برای اقتصاد مدرن اهمیت دارد؛ زیرا سرمایه‌داری برای موفقیت در بازار، ناچار است بر پایه کارآیی، محاسبه‌پذیری، پیش‌بینی‌پذیری و کنترل، تصمیم‌گیری کند.</a:t>
            </a:r>
          </a:p>
        </p:txBody>
      </p:sp>
    </p:spTree>
    <p:extLst>
      <p:ext uri="{BB962C8B-B14F-4D97-AF65-F5344CB8AC3E}">
        <p14:creationId xmlns:p14="http://schemas.microsoft.com/office/powerpoint/2010/main" val="26498945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16563"/>
          </a:xfrm>
        </p:spPr>
        <p:txBody>
          <a:bodyPr/>
          <a:lstStyle/>
          <a:p>
            <a:r>
              <a:rPr lang="fa-IR" b="1" dirty="0" smtClean="0">
                <a:cs typeface="B Zar" pitchFamily="2" charset="-78"/>
              </a:rPr>
              <a:t>باید یادآوری کرد که در اکثر موسسات ،سازمان دهی کار از اصول بوروکراسی وبر الهام گرفته است از جمله</a:t>
            </a:r>
          </a:p>
          <a:p>
            <a:r>
              <a:rPr lang="fa-IR" b="1" dirty="0" smtClean="0">
                <a:cs typeface="B Zar" pitchFamily="2" charset="-78"/>
              </a:rPr>
              <a:t>1-تقسیم کار : به نظر وبر ،تقسیم کار موجب می شود که اثر بخشی و کارشناسی به علت تکرار ،گسترش یابد . </a:t>
            </a:r>
          </a:p>
          <a:p>
            <a:r>
              <a:rPr lang="fa-IR" b="1" dirty="0" smtClean="0">
                <a:cs typeface="B Zar" pitchFamily="2" charset="-78"/>
              </a:rPr>
              <a:t>2-ساخت سلسله مراتبی : ساخت سلسله مراتبی ،ساخت های ارتباطی ،موقعیت ها و قدرت را تعیین می کند . نقش های هر کارگر و کارمند به طور روشن تعریف می شود و در نتیجه اثر بخشی در کار افزایش می یابد . </a:t>
            </a:r>
            <a:endParaRPr lang="fa-IR" b="1" dirty="0">
              <a:cs typeface="B Zar" pitchFamily="2" charset="-78"/>
            </a:endParaRPr>
          </a:p>
        </p:txBody>
      </p:sp>
    </p:spTree>
    <p:extLst>
      <p:ext uri="{BB962C8B-B14F-4D97-AF65-F5344CB8AC3E}">
        <p14:creationId xmlns:p14="http://schemas.microsoft.com/office/powerpoint/2010/main" val="37058162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r>
              <a:rPr lang="fa-IR" b="1" dirty="0" smtClean="0">
                <a:cs typeface="B Zar" pitchFamily="2" charset="-78"/>
              </a:rPr>
              <a:t>ارتباط عمودی : در این ارتباط ،برای هماهنگی فعالیت های کاری لازم است اطلاعات به صورت سلسله مراتبی از بالا به پایین انتقال یابد . </a:t>
            </a:r>
          </a:p>
          <a:p>
            <a:r>
              <a:rPr lang="fa-IR" b="1" dirty="0" smtClean="0">
                <a:cs typeface="B Zar" pitchFamily="2" charset="-78"/>
              </a:rPr>
              <a:t>اطلاعات کتبی : اطلاعات کتبی ،بی اعتمادی ها و تفسیرهای مختلف را کاهش می دهد . طبق این مفهوم ،هر نوع تبادل اطلاعات الزاما باید به صورت نوشته به اطلاع کارکنان برسد . </a:t>
            </a:r>
          </a:p>
          <a:p>
            <a:r>
              <a:rPr lang="fa-IR" b="1" dirty="0" smtClean="0">
                <a:cs typeface="B Zar" pitchFamily="2" charset="-78"/>
              </a:rPr>
              <a:t>رهبری رسمی : سطح سلسله مراتبی شخص در موسسه ،الزاما رهبری او را تعیین نمی کند . </a:t>
            </a:r>
          </a:p>
          <a:p>
            <a:r>
              <a:rPr lang="fa-IR" b="1" dirty="0" smtClean="0">
                <a:cs typeface="B Zar" pitchFamily="2" charset="-78"/>
              </a:rPr>
              <a:t>حضور یک رهبر غیر رسمی را نمی توان انکار کرد و اغلب پیش می آید که رهبری مسلط ،از سطوح پایین ساخت سلسله سلسله مراتبی را به وجود می آید . </a:t>
            </a:r>
            <a:endParaRPr lang="fa-IR" b="1" dirty="0">
              <a:cs typeface="B Zar" pitchFamily="2" charset="-78"/>
            </a:endParaRPr>
          </a:p>
        </p:txBody>
      </p:sp>
    </p:spTree>
    <p:extLst>
      <p:ext uri="{BB962C8B-B14F-4D97-AF65-F5344CB8AC3E}">
        <p14:creationId xmlns:p14="http://schemas.microsoft.com/office/powerpoint/2010/main" val="30833122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الگوی تایلور </a:t>
            </a:r>
            <a:endParaRPr lang="fa-IR" dirty="0">
              <a:cs typeface="B Zar" pitchFamily="2" charset="-78"/>
            </a:endParaRPr>
          </a:p>
        </p:txBody>
      </p:sp>
      <p:sp>
        <p:nvSpPr>
          <p:cNvPr id="3" name="Content Placeholder 2"/>
          <p:cNvSpPr>
            <a:spLocks noGrp="1"/>
          </p:cNvSpPr>
          <p:nvPr>
            <p:ph idx="1"/>
          </p:nvPr>
        </p:nvSpPr>
        <p:spPr/>
        <p:txBody>
          <a:bodyPr>
            <a:normAutofit lnSpcReduction="10000"/>
          </a:bodyPr>
          <a:lstStyle/>
          <a:p>
            <a:r>
              <a:rPr lang="fa-IR" b="1" dirty="0" smtClean="0">
                <a:cs typeface="B Zar" pitchFamily="2" charset="-78"/>
              </a:rPr>
              <a:t>فردریک تایلور در رساله ای می نویسد : هدف اساسی مدیریت غنی کردن کارفرمایان و کارگران است اما موسسات آنقدر ضعیف سازمان یافته اند که برای رسیدن به هدف خود مشکل دارند . </a:t>
            </a:r>
          </a:p>
          <a:p>
            <a:r>
              <a:rPr lang="fa-IR" b="1" dirty="0" smtClean="0">
                <a:cs typeface="B Zar" pitchFamily="2" charset="-78"/>
              </a:rPr>
              <a:t>همچنین تایلور اظهار می دارد که مدیریت اداری و تقسیم کارها باید منطقی باشد </a:t>
            </a:r>
          </a:p>
          <a:p>
            <a:r>
              <a:rPr lang="fa-IR" b="1" dirty="0" smtClean="0">
                <a:cs typeface="B Zar" pitchFamily="2" charset="-78"/>
              </a:rPr>
              <a:t>در این نوع سازمان دهی کار ،بر خلاف گسترش وظایف ،که امروزه رواج دارد ،تخصصی و محدود شدن کارها کلمات کلیدی است </a:t>
            </a:r>
            <a:endParaRPr lang="fa-IR" b="1" dirty="0">
              <a:cs typeface="B Zar" pitchFamily="2" charset="-78"/>
            </a:endParaRPr>
          </a:p>
        </p:txBody>
      </p:sp>
    </p:spTree>
    <p:extLst>
      <p:ext uri="{BB962C8B-B14F-4D97-AF65-F5344CB8AC3E}">
        <p14:creationId xmlns:p14="http://schemas.microsoft.com/office/powerpoint/2010/main" val="542270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avid rayan\Desktop\Screen-Shot-2014-10-06-at-11.32.04-AM.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7724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4737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62000"/>
            <a:ext cx="7886700" cy="2514600"/>
          </a:xfrm>
        </p:spPr>
        <p:txBody>
          <a:bodyPr>
            <a:normAutofit fontScale="90000"/>
          </a:bodyPr>
          <a:lstStyle/>
          <a:p>
            <a:r>
              <a:rPr lang="en-US" sz="3600" b="1" dirty="0"/>
              <a:t>Frederick Winslow Taylor</a:t>
            </a:r>
            <a:r>
              <a:rPr lang="en-US" sz="2700" b="1" dirty="0"/>
              <a:t/>
            </a:r>
            <a:br>
              <a:rPr lang="en-US" sz="2700" b="1" dirty="0"/>
            </a:br>
            <a:r>
              <a:rPr lang="en-US" sz="2700" b="1" dirty="0"/>
              <a:t>American mechanical engineer</a:t>
            </a:r>
            <a:br>
              <a:rPr lang="en-US" sz="2700" b="1" dirty="0"/>
            </a:br>
            <a:r>
              <a:rPr lang="en-US" sz="2700" b="1" dirty="0"/>
              <a:t>Frederick Winslow Taylor was an American mechanical engineer who sought to improve industrial efficiency. </a:t>
            </a:r>
            <a:r>
              <a:rPr lang="en-US" sz="2700" b="1" dirty="0" smtClean="0"/>
              <a:t/>
            </a:r>
            <a:br>
              <a:rPr lang="en-US" sz="2700" b="1" dirty="0" smtClean="0"/>
            </a:br>
            <a:r>
              <a:rPr lang="en-US" sz="2700" b="1" dirty="0" smtClean="0"/>
              <a:t>He </a:t>
            </a:r>
            <a:r>
              <a:rPr lang="en-US" sz="2700" b="1" dirty="0"/>
              <a:t>was one of the first management consultants</a:t>
            </a:r>
            <a:br>
              <a:rPr lang="en-US" sz="2700" b="1" dirty="0"/>
            </a:br>
            <a:endParaRPr lang="en-US" sz="2700" b="1" dirty="0"/>
          </a:p>
        </p:txBody>
      </p:sp>
      <p:pic>
        <p:nvPicPr>
          <p:cNvPr id="4" name="Content Placeholder 3" descr="Image result"/>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981200" y="3352800"/>
            <a:ext cx="5638800" cy="3276599"/>
          </a:xfrm>
          <a:prstGeom prst="rect">
            <a:avLst/>
          </a:prstGeom>
          <a:noFill/>
          <a:ln>
            <a:noFill/>
          </a:ln>
        </p:spPr>
      </p:pic>
    </p:spTree>
    <p:extLst>
      <p:ext uri="{BB962C8B-B14F-4D97-AF65-F5344CB8AC3E}">
        <p14:creationId xmlns:p14="http://schemas.microsoft.com/office/powerpoint/2010/main" val="1531441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vid rayan\Desktop\Musterarbeitsplatz.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1600" y="609600"/>
            <a:ext cx="7010399"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993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fa-IR" b="1" dirty="0" smtClean="0">
                <a:cs typeface="B Zar" pitchFamily="2" charset="-78"/>
              </a:rPr>
              <a:t>می توان فلسفه مکتب تایلوریسم را در چند کلمه ساده خلاصه کرد : سازمان دهی علمی کار </a:t>
            </a:r>
          </a:p>
          <a:p>
            <a:r>
              <a:rPr lang="fa-IR" b="1" dirty="0" smtClean="0">
                <a:cs typeface="B Zar" pitchFamily="2" charset="-78"/>
              </a:rPr>
              <a:t>به نظر تایلور برای اعمال مدیریت موثر ،سه عنصر ضرورت دارد </a:t>
            </a:r>
          </a:p>
          <a:p>
            <a:r>
              <a:rPr lang="fa-IR" b="1" dirty="0" smtClean="0">
                <a:cs typeface="B Zar" pitchFamily="2" charset="-78"/>
              </a:rPr>
              <a:t>برنامه ریزی </a:t>
            </a:r>
          </a:p>
          <a:p>
            <a:r>
              <a:rPr lang="fa-IR" b="1" dirty="0" smtClean="0">
                <a:cs typeface="B Zar" pitchFamily="2" charset="-78"/>
              </a:rPr>
              <a:t>استاندارد کردن </a:t>
            </a:r>
          </a:p>
          <a:p>
            <a:r>
              <a:rPr lang="fa-IR" b="1" dirty="0" smtClean="0">
                <a:cs typeface="B Zar" pitchFamily="2" charset="-78"/>
              </a:rPr>
              <a:t>انتخاب کارکنان </a:t>
            </a:r>
            <a:endParaRPr lang="fa-IR" b="1" dirty="0">
              <a:cs typeface="B Zar" pitchFamily="2" charset="-78"/>
            </a:endParaRPr>
          </a:p>
        </p:txBody>
      </p:sp>
    </p:spTree>
    <p:extLst>
      <p:ext uri="{BB962C8B-B14F-4D97-AF65-F5344CB8AC3E}">
        <p14:creationId xmlns:p14="http://schemas.microsoft.com/office/powerpoint/2010/main" val="34620455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85000" lnSpcReduction="10000"/>
          </a:bodyPr>
          <a:lstStyle/>
          <a:p>
            <a:r>
              <a:rPr lang="fa-IR" b="1" dirty="0" smtClean="0">
                <a:cs typeface="B Zar" pitchFamily="2" charset="-78"/>
              </a:rPr>
              <a:t>برای به کار بردن این سه اصل در زمینه کار ،لازم است از روش های زیر کمک گرفته شود . </a:t>
            </a:r>
          </a:p>
          <a:p>
            <a:r>
              <a:rPr lang="fa-IR" b="1" u="sng" dirty="0" smtClean="0">
                <a:cs typeface="B Zar" pitchFamily="2" charset="-78"/>
              </a:rPr>
              <a:t>1-تحلیل فعالیت ها </a:t>
            </a:r>
            <a:r>
              <a:rPr lang="fa-IR" b="1" dirty="0" smtClean="0">
                <a:cs typeface="B Zar" pitchFamily="2" charset="-78"/>
              </a:rPr>
              <a:t>: به نظر تایلور ،برای انجام دادن یک کار در یک موقعیت معین ،تنها یک روش خوب وجود دارد و هر فرد باید در انجام دادن تعداد محدودی از فعالیت های کاملا معین و مشخص تخصص پیدا کند .</a:t>
            </a:r>
          </a:p>
          <a:p>
            <a:r>
              <a:rPr lang="fa-IR" b="1" u="sng" dirty="0" smtClean="0">
                <a:cs typeface="B Zar" pitchFamily="2" charset="-78"/>
              </a:rPr>
              <a:t>2-استفاده از روش های علمی </a:t>
            </a:r>
            <a:r>
              <a:rPr lang="fa-IR" b="1" dirty="0" smtClean="0">
                <a:cs typeface="B Zar" pitchFamily="2" charset="-78"/>
              </a:rPr>
              <a:t>: استفاده از روش های علمی برای این است که بهترین شیوه انجام دادن کار شناسایی شود </a:t>
            </a:r>
          </a:p>
          <a:p>
            <a:r>
              <a:rPr lang="fa-IR" b="1" u="sng" dirty="0" smtClean="0">
                <a:cs typeface="B Zar" pitchFamily="2" charset="-78"/>
              </a:rPr>
              <a:t>3-تقویت اقتصادی </a:t>
            </a:r>
            <a:r>
              <a:rPr lang="fa-IR" b="1" dirty="0" smtClean="0">
                <a:cs typeface="B Zar" pitchFamily="2" charset="-78"/>
              </a:rPr>
              <a:t>: اصلی ترین راهبردی که اجازه می دهد تا سبقت گرفتن از استانداردها ممکن شود ،تقویت اقتصادی است </a:t>
            </a:r>
          </a:p>
          <a:p>
            <a:r>
              <a:rPr lang="fa-IR" b="1" dirty="0" smtClean="0">
                <a:cs typeface="B Zar" pitchFamily="2" charset="-78"/>
              </a:rPr>
              <a:t>به عقیده تایلور ،تنها انگیزه مردم برای کار کردن ،درآمد مالی است بنابراین او توصیه می کند که دستمزدها متناسب با بازده باشد  </a:t>
            </a:r>
            <a:endParaRPr lang="fa-IR" b="1" dirty="0">
              <a:cs typeface="B Zar" pitchFamily="2" charset="-78"/>
            </a:endParaRPr>
          </a:p>
        </p:txBody>
      </p:sp>
    </p:spTree>
    <p:extLst>
      <p:ext uri="{BB962C8B-B14F-4D97-AF65-F5344CB8AC3E}">
        <p14:creationId xmlns:p14="http://schemas.microsoft.com/office/powerpoint/2010/main" val="41266959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85000" lnSpcReduction="10000"/>
          </a:bodyPr>
          <a:lstStyle/>
          <a:p>
            <a:r>
              <a:rPr lang="fa-IR" b="1" dirty="0">
                <a:cs typeface="B Zar" pitchFamily="2" charset="-78"/>
              </a:rPr>
              <a:t>چهار اصل مدیریت علمی فردریک تیلور</a:t>
            </a:r>
          </a:p>
          <a:p>
            <a:r>
              <a:rPr lang="fa-IR" b="1" dirty="0">
                <a:cs typeface="B Zar" pitchFamily="2" charset="-78"/>
              </a:rPr>
              <a:t>جایگزینی روش های علمی به جای </a:t>
            </a:r>
            <a:r>
              <a:rPr lang="fa-IR" b="1" dirty="0" smtClean="0">
                <a:cs typeface="B Zar" pitchFamily="2" charset="-78"/>
              </a:rPr>
              <a:t>محاسبات </a:t>
            </a:r>
            <a:r>
              <a:rPr lang="fa-IR" b="1" dirty="0">
                <a:cs typeface="B Zar" pitchFamily="2" charset="-78"/>
              </a:rPr>
              <a:t>سرانگشتی،به نحوی که بتوان برای انجام هر کاری بهترین روش را ارائه نمود.</a:t>
            </a:r>
          </a:p>
          <a:p>
            <a:r>
              <a:rPr lang="fa-IR" b="1" dirty="0">
                <a:cs typeface="B Zar" pitchFamily="2" charset="-78"/>
              </a:rPr>
              <a:t>انتخاب کارکنان به روش علمی به گونه ای که به هر کارگر مسئولیت کاری که برای او مناسب ترین است واگذار کرد.</a:t>
            </a:r>
          </a:p>
          <a:p>
            <a:r>
              <a:rPr lang="fa-IR" b="1" dirty="0">
                <a:cs typeface="B Zar" pitchFamily="2" charset="-78"/>
              </a:rPr>
              <a:t>همکاری مدیریت و نیروی انسانی برای نیل به اهداف کاری مطابق با روش های علمی</a:t>
            </a:r>
          </a:p>
          <a:p>
            <a:r>
              <a:rPr lang="fa-IR" b="1" dirty="0">
                <a:cs typeface="B Zar" pitchFamily="2" charset="-78"/>
              </a:rPr>
              <a:t>تقسیم مساوی مسئولیت بین مدیریت و نیروی انسانی</a:t>
            </a:r>
          </a:p>
          <a:p>
            <a:r>
              <a:rPr lang="fa-IR" b="1" dirty="0">
                <a:cs typeface="B Zar" pitchFamily="2" charset="-78"/>
              </a:rPr>
              <a:t>تیلور مدیریت را به صورت فرآیندی می دید که از طریق آن کارها به وسیله افراد به صورت انفرادی و یا گروهی انجام می گیرد او برای حل مسائل مدیریت مراحل زیر را مطرح کرد:</a:t>
            </a:r>
          </a:p>
          <a:p>
            <a:endParaRPr lang="fa-IR" b="1" dirty="0">
              <a:cs typeface="B Zar" pitchFamily="2" charset="-78"/>
            </a:endParaRPr>
          </a:p>
        </p:txBody>
      </p:sp>
    </p:spTree>
    <p:extLst>
      <p:ext uri="{BB962C8B-B14F-4D97-AF65-F5344CB8AC3E}">
        <p14:creationId xmlns:p14="http://schemas.microsoft.com/office/powerpoint/2010/main" val="3787812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b="1" dirty="0" smtClean="0">
                <a:cs typeface="B Zar" pitchFamily="2" charset="-78"/>
              </a:rPr>
              <a:t>8- به یاد داشته باشید که مطالب خوانده شده برای آن که خوب در حافظه جای بگیرد نیاز به زمان دارد . زمان لازم برای جا افتادن یادگیری را دوره تحکیم می نامند . </a:t>
            </a:r>
          </a:p>
          <a:p>
            <a:r>
              <a:rPr lang="fa-IR" b="1" dirty="0" smtClean="0">
                <a:cs typeface="B Zar" pitchFamily="2" charset="-78"/>
              </a:rPr>
              <a:t>جا افتادن یادگیری مثل جا افتادن ترشی است </a:t>
            </a:r>
          </a:p>
          <a:p>
            <a:r>
              <a:rPr lang="fa-IR" b="1" dirty="0" smtClean="0">
                <a:cs typeface="B Zar" pitchFamily="2" charset="-78"/>
              </a:rPr>
              <a:t>9-علت عمده فراموشی ،تداخل آموخته های بعدی با آموخته های قبلی است که اصطلاحا منع بعدی یا مزاحمت یادگیری های بعدی در یادآوری آموخته های قبلی نامیده می شود . </a:t>
            </a:r>
            <a:endParaRPr lang="fa-IR" b="1" dirty="0">
              <a:cs typeface="B Zar" pitchFamily="2" charset="-78"/>
            </a:endParaRPr>
          </a:p>
        </p:txBody>
      </p:sp>
    </p:spTree>
    <p:extLst>
      <p:ext uri="{BB962C8B-B14F-4D97-AF65-F5344CB8AC3E}">
        <p14:creationId xmlns:p14="http://schemas.microsoft.com/office/powerpoint/2010/main" val="2751005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fa-IR" b="1" dirty="0">
                <a:cs typeface="B Zar" pitchFamily="2" charset="-78"/>
              </a:rPr>
              <a:t>مراحل حل مسائل مدیریت از دیدگاه تیلور</a:t>
            </a:r>
          </a:p>
          <a:p>
            <a:r>
              <a:rPr lang="fa-IR" b="1" dirty="0">
                <a:cs typeface="B Zar" pitchFamily="2" charset="-78"/>
              </a:rPr>
              <a:t>تعریف و شناسائی مشکل و مسأله</a:t>
            </a:r>
          </a:p>
          <a:p>
            <a:r>
              <a:rPr lang="fa-IR" b="1" dirty="0">
                <a:cs typeface="B Zar" pitchFamily="2" charset="-78"/>
              </a:rPr>
              <a:t>شناسایی و تجزیه و تحلیل کلیه عوامل موثر بر کار</a:t>
            </a:r>
          </a:p>
          <a:p>
            <a:r>
              <a:rPr lang="fa-IR" b="1" dirty="0">
                <a:cs typeface="B Zar" pitchFamily="2" charset="-78"/>
              </a:rPr>
              <a:t>اندازه گیری عوامل قابل سنجش در کار</a:t>
            </a:r>
          </a:p>
          <a:p>
            <a:r>
              <a:rPr lang="fa-IR" b="1" dirty="0">
                <a:cs typeface="B Zar" pitchFamily="2" charset="-78"/>
              </a:rPr>
              <a:t>ثابت نگه داشتن عوامل مؤثر در کارها غیر از عامل مورد بررسی</a:t>
            </a:r>
          </a:p>
          <a:p>
            <a:r>
              <a:rPr lang="fa-IR" b="1" dirty="0">
                <a:cs typeface="B Zar" pitchFamily="2" charset="-78"/>
              </a:rPr>
              <a:t>استنتاج اصول مدیریت علمی بر اساس روش فوق</a:t>
            </a:r>
          </a:p>
          <a:p>
            <a:r>
              <a:rPr lang="fa-IR" b="1" dirty="0">
                <a:cs typeface="B Zar" pitchFamily="2" charset="-78"/>
              </a:rPr>
              <a:t>اثبات اعتبار علمی اصول استنتاج شده از طریق به کارگیری مکرر آن ها در محیط کار</a:t>
            </a:r>
          </a:p>
          <a:p>
            <a:endParaRPr lang="fa-IR" b="1" dirty="0">
              <a:cs typeface="B Zar" pitchFamily="2" charset="-78"/>
            </a:endParaRPr>
          </a:p>
        </p:txBody>
      </p:sp>
    </p:spTree>
    <p:extLst>
      <p:ext uri="{BB962C8B-B14F-4D97-AF65-F5344CB8AC3E}">
        <p14:creationId xmlns:p14="http://schemas.microsoft.com/office/powerpoint/2010/main" val="39351705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lstStyle/>
          <a:p>
            <a:r>
              <a:rPr lang="fa-IR" b="1" dirty="0">
                <a:cs typeface="B Zar" pitchFamily="2" charset="-78"/>
              </a:rPr>
              <a:t>از سوی دیگر وی با تفکیک کارهای فکری از کارهای یدی و بدنی، بر جنبه فکری برنامه ریزی که مشتمل بر نکات زیر است تاکید داشت</a:t>
            </a:r>
          </a:p>
          <a:p>
            <a:r>
              <a:rPr lang="fa-IR" b="1" dirty="0">
                <a:cs typeface="B Zar" pitchFamily="2" charset="-78"/>
              </a:rPr>
              <a:t>چه کاری باید انجام شود؟</a:t>
            </a:r>
          </a:p>
          <a:p>
            <a:r>
              <a:rPr lang="fa-IR" b="1" dirty="0">
                <a:cs typeface="B Zar" pitchFamily="2" charset="-78"/>
              </a:rPr>
              <a:t>چگونه باید انجام شود ؟</a:t>
            </a:r>
          </a:p>
          <a:p>
            <a:r>
              <a:rPr lang="fa-IR" b="1" dirty="0">
                <a:cs typeface="B Zar" pitchFamily="2" charset="-78"/>
              </a:rPr>
              <a:t>توسط چه کسی انجام شود؟</a:t>
            </a:r>
          </a:p>
          <a:p>
            <a:r>
              <a:rPr lang="fa-IR" b="1" dirty="0">
                <a:cs typeface="B Zar" pitchFamily="2" charset="-78"/>
              </a:rPr>
              <a:t>با چه سرعتی انجام شود؟</a:t>
            </a:r>
          </a:p>
          <a:p>
            <a:r>
              <a:rPr lang="fa-IR" b="1" dirty="0">
                <a:cs typeface="B Zar" pitchFamily="2" charset="-78"/>
              </a:rPr>
              <a:t>در چه زمانی باید به </a:t>
            </a:r>
            <a:r>
              <a:rPr lang="fa-IR" b="1" dirty="0" smtClean="0">
                <a:cs typeface="B Zar" pitchFamily="2" charset="-78"/>
              </a:rPr>
              <a:t>پایان </a:t>
            </a:r>
            <a:r>
              <a:rPr lang="fa-IR" b="1" dirty="0">
                <a:cs typeface="B Zar" pitchFamily="2" charset="-78"/>
              </a:rPr>
              <a:t>برسد؟</a:t>
            </a:r>
          </a:p>
          <a:p>
            <a:endParaRPr lang="fa-IR" b="1" dirty="0">
              <a:cs typeface="B Zar" pitchFamily="2" charset="-78"/>
            </a:endParaRPr>
          </a:p>
        </p:txBody>
      </p:sp>
    </p:spTree>
    <p:extLst>
      <p:ext uri="{BB962C8B-B14F-4D97-AF65-F5344CB8AC3E}">
        <p14:creationId xmlns:p14="http://schemas.microsoft.com/office/powerpoint/2010/main" val="512655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Zar" pitchFamily="2" charset="-78"/>
              </a:rPr>
              <a:t>الگوی اداری </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b="1" dirty="0" smtClean="0">
                <a:cs typeface="B Zar" pitchFamily="2" charset="-78"/>
              </a:rPr>
              <a:t>این الگو را پژوهشگران آلمانی ،انگلیسی و فرانسوی که مشهورترین آن ها فایول</a:t>
            </a:r>
            <a:r>
              <a:rPr lang="en-US" b="1" dirty="0" err="1" smtClean="0">
                <a:cs typeface="B Zar" pitchFamily="2" charset="-78"/>
              </a:rPr>
              <a:t>fayol</a:t>
            </a:r>
            <a:r>
              <a:rPr lang="en-US" b="1" dirty="0" smtClean="0">
                <a:cs typeface="B Zar" pitchFamily="2" charset="-78"/>
              </a:rPr>
              <a:t>(1841-1925)</a:t>
            </a:r>
            <a:r>
              <a:rPr lang="fa-IR" b="1" dirty="0" smtClean="0">
                <a:cs typeface="B Zar" pitchFamily="2" charset="-78"/>
              </a:rPr>
              <a:t> بود به وجود آوردند . </a:t>
            </a:r>
          </a:p>
          <a:p>
            <a:r>
              <a:rPr lang="fa-IR" b="1" dirty="0" smtClean="0">
                <a:cs typeface="B Zar" pitchFamily="2" charset="-78"/>
              </a:rPr>
              <a:t>فایول سعی کرد اصولی را فراهم آورد که به مهندسان اجازه می داد تا کارگران و شرکت ها را به طور موثر هدایت کند . </a:t>
            </a:r>
          </a:p>
        </p:txBody>
      </p:sp>
    </p:spTree>
    <p:extLst>
      <p:ext uri="{BB962C8B-B14F-4D97-AF65-F5344CB8AC3E}">
        <p14:creationId xmlns:p14="http://schemas.microsoft.com/office/powerpoint/2010/main" val="13161952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r>
              <a:rPr lang="fa-IR" b="1" dirty="0">
                <a:cs typeface="B Zar" pitchFamily="2" charset="-78"/>
              </a:rPr>
              <a:t>او نشان داد که می توان همه فعالیت های درون یک شرکت را به شش گروه تقسیم کرد . </a:t>
            </a:r>
          </a:p>
          <a:p>
            <a:r>
              <a:rPr lang="fa-IR" b="1" dirty="0">
                <a:cs typeface="B Zar" pitchFamily="2" charset="-78"/>
              </a:rPr>
              <a:t>فنی </a:t>
            </a:r>
            <a:endParaRPr lang="fa-IR" b="1" dirty="0" smtClean="0">
              <a:cs typeface="B Zar" pitchFamily="2" charset="-78"/>
            </a:endParaRPr>
          </a:p>
          <a:p>
            <a:r>
              <a:rPr lang="fa-IR" b="1" dirty="0" smtClean="0">
                <a:cs typeface="B Zar" pitchFamily="2" charset="-78"/>
              </a:rPr>
              <a:t>تجاری </a:t>
            </a:r>
          </a:p>
          <a:p>
            <a:r>
              <a:rPr lang="fa-IR" b="1" dirty="0" smtClean="0">
                <a:cs typeface="B Zar" pitchFamily="2" charset="-78"/>
              </a:rPr>
              <a:t>مالی </a:t>
            </a:r>
          </a:p>
          <a:p>
            <a:r>
              <a:rPr lang="fa-IR" b="1" dirty="0" smtClean="0">
                <a:cs typeface="B Zar" pitchFamily="2" charset="-78"/>
              </a:rPr>
              <a:t>امنیتی </a:t>
            </a:r>
          </a:p>
          <a:p>
            <a:r>
              <a:rPr lang="fa-IR" b="1" dirty="0" smtClean="0">
                <a:cs typeface="B Zar" pitchFamily="2" charset="-78"/>
              </a:rPr>
              <a:t>حسابداری </a:t>
            </a:r>
          </a:p>
          <a:p>
            <a:r>
              <a:rPr lang="fa-IR" b="1" dirty="0" smtClean="0">
                <a:cs typeface="B Zar" pitchFamily="2" charset="-78"/>
              </a:rPr>
              <a:t>اداری </a:t>
            </a:r>
            <a:endParaRPr lang="fa-IR" b="1" dirty="0">
              <a:cs typeface="B Zar" pitchFamily="2" charset="-78"/>
            </a:endParaRPr>
          </a:p>
          <a:p>
            <a:endParaRPr lang="fa-IR" dirty="0"/>
          </a:p>
        </p:txBody>
      </p:sp>
    </p:spTree>
    <p:extLst>
      <p:ext uri="{BB962C8B-B14F-4D97-AF65-F5344CB8AC3E}">
        <p14:creationId xmlns:p14="http://schemas.microsoft.com/office/powerpoint/2010/main" val="4253045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Henri </a:t>
            </a:r>
            <a:r>
              <a:rPr lang="en-US" dirty="0" err="1"/>
              <a:t>Fayol</a:t>
            </a:r>
            <a:endParaRPr lang="fa-IR" dirty="0"/>
          </a:p>
        </p:txBody>
      </p:sp>
      <p:pic>
        <p:nvPicPr>
          <p:cNvPr id="1026" name="Picture 2" descr="C:\Users\javid rayan\Desktop\inde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543800" cy="4648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41081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r>
              <a:rPr lang="fa-IR" b="1" dirty="0" smtClean="0">
                <a:cs typeface="B Zar" pitchFamily="2" charset="-78"/>
              </a:rPr>
              <a:t>به عقیده فایول برای اداره کردن ،باید اعمال زیر را انجام داد </a:t>
            </a:r>
          </a:p>
          <a:p>
            <a:r>
              <a:rPr lang="fa-IR" b="1" dirty="0" smtClean="0">
                <a:cs typeface="B Zar" pitchFamily="2" charset="-78"/>
              </a:rPr>
              <a:t>پیش بینی ،یعنی حدس زدن آن چه در آینده اتفاق خواهد افتادوتثبیت اهداف </a:t>
            </a:r>
          </a:p>
          <a:p>
            <a:r>
              <a:rPr lang="fa-IR" b="1" dirty="0" smtClean="0">
                <a:cs typeface="B Zar" pitchFamily="2" charset="-78"/>
              </a:rPr>
              <a:t>سازماندهی : یعنی اداره کردن منابع انسانی </a:t>
            </a:r>
          </a:p>
          <a:p>
            <a:r>
              <a:rPr lang="fa-IR" b="1" dirty="0" smtClean="0">
                <a:cs typeface="B Zar" pitchFamily="2" charset="-78"/>
              </a:rPr>
              <a:t>هماهنگی : یعنی ارتباط دادن و همخوان کردن تمام اعمال و تلاش ها </a:t>
            </a:r>
          </a:p>
          <a:p>
            <a:r>
              <a:rPr lang="fa-IR" b="1" dirty="0" smtClean="0">
                <a:cs typeface="B Zar" pitchFamily="2" charset="-78"/>
              </a:rPr>
              <a:t>کنترل : یعنی نظارت بر اجرای قوانین تدوین شده و دستورات صادر شده </a:t>
            </a:r>
            <a:endParaRPr lang="fa-IR" b="1" dirty="0">
              <a:cs typeface="B Zar" pitchFamily="2" charset="-78"/>
            </a:endParaRPr>
          </a:p>
        </p:txBody>
      </p:sp>
    </p:spTree>
    <p:extLst>
      <p:ext uri="{BB962C8B-B14F-4D97-AF65-F5344CB8AC3E}">
        <p14:creationId xmlns:p14="http://schemas.microsoft.com/office/powerpoint/2010/main" val="27642953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Autofit/>
          </a:bodyPr>
          <a:lstStyle/>
          <a:p>
            <a:r>
              <a:rPr lang="fa-IR" sz="2800" b="1" dirty="0">
                <a:cs typeface="B Zar" pitchFamily="2" charset="-78"/>
              </a:rPr>
              <a:t>چهارده اصل فایول</a:t>
            </a:r>
          </a:p>
          <a:p>
            <a:r>
              <a:rPr lang="fa-IR" sz="2800" b="1" dirty="0" smtClean="0">
                <a:cs typeface="B Zar" pitchFamily="2" charset="-78"/>
              </a:rPr>
              <a:t>اصولی </a:t>
            </a:r>
            <a:r>
              <a:rPr lang="fa-IR" sz="2800" b="1" dirty="0">
                <a:cs typeface="B Zar" pitchFamily="2" charset="-78"/>
              </a:rPr>
              <a:t>که فایول در اوایل قرن بیستم انها را شناخت و اروپا و آمریکا مدت‌ها پیش آن را باور کردند و دست مایه ی توسعه ی آن‌ها شد. </a:t>
            </a:r>
          </a:p>
          <a:p>
            <a:endParaRPr lang="fa-IR" sz="2800" dirty="0"/>
          </a:p>
        </p:txBody>
      </p:sp>
    </p:spTree>
    <p:extLst>
      <p:ext uri="{BB962C8B-B14F-4D97-AF65-F5344CB8AC3E}">
        <p14:creationId xmlns:p14="http://schemas.microsoft.com/office/powerpoint/2010/main" val="26050625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r>
              <a:rPr lang="fa-IR" b="1" dirty="0">
                <a:cs typeface="B Zar" pitchFamily="2" charset="-78"/>
              </a:rPr>
              <a:t>اصل اول – تقسیم کار:دامنه توجه و کوشش را برای هر نفر یا گروه محدود میسازد،همچنین آشنایی و انجام کار را بهبود می بخشد</a:t>
            </a:r>
            <a:r>
              <a:rPr lang="fa-IR" b="1" dirty="0" smtClean="0">
                <a:cs typeface="B Zar" pitchFamily="2" charset="-78"/>
              </a:rPr>
              <a:t>.</a:t>
            </a:r>
          </a:p>
          <a:p>
            <a:endParaRPr lang="fa-IR" b="1" dirty="0">
              <a:cs typeface="B Zar" pitchFamily="2" charset="-78"/>
            </a:endParaRPr>
          </a:p>
          <a:p>
            <a:r>
              <a:rPr lang="fa-IR" b="1" dirty="0">
                <a:cs typeface="B Zar" pitchFamily="2" charset="-78"/>
              </a:rPr>
              <a:t>اصل دوم – اختیار:حق صدور دستور ، که نباید بدون توجه به مسئولیت مورد نظر قرار گیرد</a:t>
            </a:r>
            <a:r>
              <a:rPr lang="fa-IR" b="1" dirty="0" smtClean="0">
                <a:cs typeface="B Zar" pitchFamily="2" charset="-78"/>
              </a:rPr>
              <a:t>.</a:t>
            </a:r>
          </a:p>
          <a:p>
            <a:endParaRPr lang="fa-IR" b="1" dirty="0">
              <a:cs typeface="B Zar" pitchFamily="2" charset="-78"/>
            </a:endParaRPr>
          </a:p>
          <a:p>
            <a:r>
              <a:rPr lang="fa-IR" b="1" dirty="0">
                <a:cs typeface="B Zar" pitchFamily="2" charset="-78"/>
              </a:rPr>
              <a:t>اصل سوم – نظم و انضباط:تمامی افراد دخیل در سازمان باید از یک اصول خاص پیروی نمایند</a:t>
            </a:r>
            <a:r>
              <a:rPr lang="fa-IR" b="1" dirty="0" smtClean="0">
                <a:cs typeface="B Zar" pitchFamily="2" charset="-78"/>
              </a:rPr>
              <a:t>.</a:t>
            </a:r>
            <a:endParaRPr lang="fa-IR" b="1" dirty="0">
              <a:cs typeface="B Zar" pitchFamily="2" charset="-78"/>
            </a:endParaRPr>
          </a:p>
        </p:txBody>
      </p:sp>
    </p:spTree>
    <p:extLst>
      <p:ext uri="{BB962C8B-B14F-4D97-AF65-F5344CB8AC3E}">
        <p14:creationId xmlns:p14="http://schemas.microsoft.com/office/powerpoint/2010/main" val="37096327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lstStyle/>
          <a:p>
            <a:r>
              <a:rPr lang="fa-IR" b="1" dirty="0">
                <a:cs typeface="B Zar" pitchFamily="2" charset="-78"/>
              </a:rPr>
              <a:t>اصل چهارم – وحدت فرماندهی:از اجراات کاری خویش تنها به یک شخص پاسخگو باشد</a:t>
            </a:r>
            <a:r>
              <a:rPr lang="fa-IR" b="1" dirty="0" smtClean="0">
                <a:cs typeface="B Zar" pitchFamily="2" charset="-78"/>
              </a:rPr>
              <a:t>.</a:t>
            </a:r>
          </a:p>
          <a:p>
            <a:endParaRPr lang="fa-IR" b="1" dirty="0">
              <a:cs typeface="B Zar" pitchFamily="2" charset="-78"/>
            </a:endParaRPr>
          </a:p>
          <a:p>
            <a:r>
              <a:rPr lang="fa-IR" b="1" dirty="0">
                <a:cs typeface="B Zar" pitchFamily="2" charset="-78"/>
              </a:rPr>
              <a:t>اصل پنجم – وحدت هدف:تمامی افراد سازمان دنبال یک هدف مشترک باشند.</a:t>
            </a:r>
          </a:p>
          <a:p>
            <a:endParaRPr lang="fa-IR" dirty="0"/>
          </a:p>
          <a:p>
            <a:endParaRPr lang="fa-IR" dirty="0"/>
          </a:p>
        </p:txBody>
      </p:sp>
    </p:spTree>
    <p:extLst>
      <p:ext uri="{BB962C8B-B14F-4D97-AF65-F5344CB8AC3E}">
        <p14:creationId xmlns:p14="http://schemas.microsoft.com/office/powerpoint/2010/main" val="25090286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r>
              <a:rPr lang="fa-IR" b="1" dirty="0">
                <a:cs typeface="B Zar" pitchFamily="2" charset="-78"/>
              </a:rPr>
              <a:t>اصل ششم </a:t>
            </a:r>
            <a:r>
              <a:rPr lang="fa-IR" b="1" dirty="0" smtClean="0">
                <a:cs typeface="B Zar" pitchFamily="2" charset="-78"/>
              </a:rPr>
              <a:t>تبعیت </a:t>
            </a:r>
            <a:r>
              <a:rPr lang="fa-IR" b="1" dirty="0">
                <a:cs typeface="B Zar" pitchFamily="2" charset="-78"/>
              </a:rPr>
              <a:t>تمایلات شخصی از </a:t>
            </a:r>
            <a:r>
              <a:rPr lang="fa-IR" b="1" dirty="0" smtClean="0">
                <a:cs typeface="B Zar" pitchFamily="2" charset="-78"/>
              </a:rPr>
              <a:t>تمایلات گروهی</a:t>
            </a:r>
          </a:p>
          <a:p>
            <a:endParaRPr lang="fa-IR" b="1" dirty="0" smtClean="0">
              <a:cs typeface="B Zar" pitchFamily="2" charset="-78"/>
            </a:endParaRPr>
          </a:p>
          <a:p>
            <a:r>
              <a:rPr lang="fa-IR" b="1" dirty="0" smtClean="0">
                <a:cs typeface="B Zar" pitchFamily="2" charset="-78"/>
              </a:rPr>
              <a:t>اصل </a:t>
            </a:r>
            <a:r>
              <a:rPr lang="fa-IR" b="1" dirty="0">
                <a:cs typeface="B Zar" pitchFamily="2" charset="-78"/>
              </a:rPr>
              <a:t>هفتم – پاداش </a:t>
            </a:r>
            <a:r>
              <a:rPr lang="fa-IR" b="1" dirty="0" smtClean="0">
                <a:cs typeface="B Zar" pitchFamily="2" charset="-78"/>
              </a:rPr>
              <a:t>کارکنان</a:t>
            </a:r>
          </a:p>
          <a:p>
            <a:endParaRPr lang="fa-IR" b="1" dirty="0">
              <a:cs typeface="B Zar" pitchFamily="2" charset="-78"/>
            </a:endParaRPr>
          </a:p>
          <a:p>
            <a:r>
              <a:rPr lang="fa-IR" b="1" dirty="0">
                <a:cs typeface="B Zar" pitchFamily="2" charset="-78"/>
              </a:rPr>
              <a:t>اصل هشتم – تمرکز زایی (ایجاد تمرکز</a:t>
            </a:r>
            <a:r>
              <a:rPr lang="fa-IR" b="1" dirty="0" smtClean="0">
                <a:cs typeface="B Zar" pitchFamily="2" charset="-78"/>
              </a:rPr>
              <a:t>)</a:t>
            </a:r>
          </a:p>
          <a:p>
            <a:endParaRPr lang="fa-IR" b="1" dirty="0">
              <a:cs typeface="B Zar" pitchFamily="2" charset="-78"/>
            </a:endParaRPr>
          </a:p>
          <a:p>
            <a:r>
              <a:rPr lang="fa-IR" b="1" dirty="0">
                <a:cs typeface="B Zar" pitchFamily="2" charset="-78"/>
              </a:rPr>
              <a:t>اصل نهم – زنجیره عددی (چارت سازمانی</a:t>
            </a:r>
            <a:r>
              <a:rPr lang="fa-IR" b="1" dirty="0" smtClean="0">
                <a:cs typeface="B Zar" pitchFamily="2" charset="-78"/>
              </a:rPr>
              <a:t>)</a:t>
            </a:r>
          </a:p>
          <a:p>
            <a:endParaRPr lang="fa-IR" b="1" dirty="0">
              <a:cs typeface="B Zar" pitchFamily="2" charset="-78"/>
            </a:endParaRPr>
          </a:p>
          <a:p>
            <a:r>
              <a:rPr lang="fa-IR" b="1" dirty="0">
                <a:cs typeface="B Zar" pitchFamily="2" charset="-78"/>
              </a:rPr>
              <a:t>اصل دهم – نظم و ترتیب:هر شخص و هر شی در مکان خاص خویش قرار گیرد</a:t>
            </a:r>
            <a:r>
              <a:rPr lang="fa-IR" b="1" dirty="0" smtClean="0">
                <a:cs typeface="B Zar" pitchFamily="2" charset="-78"/>
              </a:rPr>
              <a:t>.</a:t>
            </a:r>
            <a:endParaRPr lang="fa-IR" b="1" dirty="0">
              <a:cs typeface="B Zar" pitchFamily="2" charset="-78"/>
            </a:endParaRPr>
          </a:p>
        </p:txBody>
      </p:sp>
    </p:spTree>
    <p:extLst>
      <p:ext uri="{BB962C8B-B14F-4D97-AF65-F5344CB8AC3E}">
        <p14:creationId xmlns:p14="http://schemas.microsoft.com/office/powerpoint/2010/main" val="808394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fa-IR" b="1" dirty="0" smtClean="0">
                <a:cs typeface="B Zar" pitchFamily="2" charset="-78"/>
              </a:rPr>
              <a:t>10- آموخته های خود را به کار ببرید </a:t>
            </a:r>
          </a:p>
          <a:p>
            <a:r>
              <a:rPr lang="fa-IR" b="1" dirty="0" smtClean="0">
                <a:cs typeface="B Zar" pitchFamily="2" charset="-78"/>
              </a:rPr>
              <a:t>11- عوامل مزاحم را حذف کنید . </a:t>
            </a:r>
          </a:p>
          <a:p>
            <a:r>
              <a:rPr lang="fa-IR" b="1" dirty="0" smtClean="0">
                <a:cs typeface="B Zar" pitchFamily="2" charset="-78"/>
              </a:rPr>
              <a:t>12- محل مناسبی را انتخاب کنید . </a:t>
            </a:r>
          </a:p>
          <a:p>
            <a:r>
              <a:rPr lang="fa-IR" b="1" dirty="0" smtClean="0">
                <a:cs typeface="B Zar" pitchFamily="2" charset="-78"/>
              </a:rPr>
              <a:t>13- با فواصل زمانی مطالعه کنید . </a:t>
            </a:r>
          </a:p>
          <a:p>
            <a:r>
              <a:rPr lang="fa-IR" b="1" dirty="0" smtClean="0">
                <a:cs typeface="B Zar" pitchFamily="2" charset="-78"/>
              </a:rPr>
              <a:t>14- نقش معلمی پیش بگیرید. </a:t>
            </a:r>
          </a:p>
          <a:p>
            <a:r>
              <a:rPr lang="fa-IR" b="1" dirty="0" smtClean="0">
                <a:cs typeface="B Zar" pitchFamily="2" charset="-78"/>
              </a:rPr>
              <a:t>15- مطالب جدید را با آن چه از پیش می دانید ارتباط دهید . </a:t>
            </a:r>
          </a:p>
          <a:p>
            <a:r>
              <a:rPr lang="fa-IR" b="1" dirty="0" smtClean="0">
                <a:cs typeface="B Zar" pitchFamily="2" charset="-78"/>
              </a:rPr>
              <a:t>16- روش تداعی ها را به کار گیرید . </a:t>
            </a:r>
            <a:endParaRPr lang="fa-IR" b="1" dirty="0">
              <a:cs typeface="B Zar" pitchFamily="2" charset="-78"/>
            </a:endParaRPr>
          </a:p>
        </p:txBody>
      </p:sp>
    </p:spTree>
    <p:extLst>
      <p:ext uri="{BB962C8B-B14F-4D97-AF65-F5344CB8AC3E}">
        <p14:creationId xmlns:p14="http://schemas.microsoft.com/office/powerpoint/2010/main" val="254982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fa-IR" b="1" dirty="0">
                <a:cs typeface="B Zar" pitchFamily="2" charset="-78"/>
              </a:rPr>
              <a:t>اصل یازدهم – </a:t>
            </a:r>
            <a:r>
              <a:rPr lang="fa-IR" b="1" dirty="0" smtClean="0">
                <a:cs typeface="B Zar" pitchFamily="2" charset="-78"/>
              </a:rPr>
              <a:t>انصاف</a:t>
            </a:r>
          </a:p>
          <a:p>
            <a:endParaRPr lang="fa-IR" b="1" dirty="0">
              <a:cs typeface="B Zar" pitchFamily="2" charset="-78"/>
            </a:endParaRPr>
          </a:p>
          <a:p>
            <a:r>
              <a:rPr lang="fa-IR" b="1" dirty="0">
                <a:cs typeface="B Zar" pitchFamily="2" charset="-78"/>
              </a:rPr>
              <a:t>اصل دوازدهم – ثبات </a:t>
            </a:r>
            <a:r>
              <a:rPr lang="fa-IR" b="1" dirty="0" smtClean="0">
                <a:cs typeface="B Zar" pitchFamily="2" charset="-78"/>
              </a:rPr>
              <a:t>افراد</a:t>
            </a:r>
          </a:p>
          <a:p>
            <a:endParaRPr lang="fa-IR" b="1" dirty="0">
              <a:cs typeface="B Zar" pitchFamily="2" charset="-78"/>
            </a:endParaRPr>
          </a:p>
          <a:p>
            <a:r>
              <a:rPr lang="fa-IR" b="1" dirty="0">
                <a:cs typeface="B Zar" pitchFamily="2" charset="-78"/>
              </a:rPr>
              <a:t>اصل سیزدهم </a:t>
            </a:r>
            <a:r>
              <a:rPr lang="fa-IR" b="1" dirty="0" smtClean="0">
                <a:cs typeface="B Zar" pitchFamily="2" charset="-78"/>
              </a:rPr>
              <a:t>– ابتکار</a:t>
            </a:r>
          </a:p>
          <a:p>
            <a:endParaRPr lang="fa-IR" b="1" dirty="0">
              <a:cs typeface="B Zar" pitchFamily="2" charset="-78"/>
            </a:endParaRPr>
          </a:p>
          <a:p>
            <a:r>
              <a:rPr lang="fa-IR" b="1" dirty="0">
                <a:cs typeface="B Zar" pitchFamily="2" charset="-78"/>
              </a:rPr>
              <a:t>اصل چهاردهم – روح صمیمیت و یگانگی</a:t>
            </a:r>
          </a:p>
          <a:p>
            <a:endParaRPr lang="fa-IR" dirty="0"/>
          </a:p>
          <a:p>
            <a:endParaRPr lang="fa-IR" dirty="0"/>
          </a:p>
        </p:txBody>
      </p:sp>
    </p:spTree>
    <p:extLst>
      <p:ext uri="{BB962C8B-B14F-4D97-AF65-F5344CB8AC3E}">
        <p14:creationId xmlns:p14="http://schemas.microsoft.com/office/powerpoint/2010/main" val="113482986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a:cs typeface="B Zar" pitchFamily="2" charset="-78"/>
              </a:rPr>
              <a:t>اصول چهارده گانه فایول عبارت بودند از:</a:t>
            </a:r>
            <a:br>
              <a:rPr lang="fa-IR" dirty="0">
                <a:cs typeface="B Zar" pitchFamily="2" charset="-78"/>
              </a:rPr>
            </a:br>
            <a:endParaRPr lang="fa-IR" dirty="0"/>
          </a:p>
        </p:txBody>
      </p:sp>
      <p:sp>
        <p:nvSpPr>
          <p:cNvPr id="3" name="Content Placeholder 2"/>
          <p:cNvSpPr>
            <a:spLocks noGrp="1"/>
          </p:cNvSpPr>
          <p:nvPr>
            <p:ph idx="1"/>
          </p:nvPr>
        </p:nvSpPr>
        <p:spPr/>
        <p:txBody>
          <a:bodyPr>
            <a:normAutofit fontScale="85000" lnSpcReduction="10000"/>
          </a:bodyPr>
          <a:lstStyle/>
          <a:p>
            <a:r>
              <a:rPr lang="fa-IR" b="1" dirty="0" smtClean="0">
                <a:cs typeface="B Zar" pitchFamily="2" charset="-78"/>
              </a:rPr>
              <a:t>1- </a:t>
            </a:r>
            <a:r>
              <a:rPr lang="fa-IR" b="1" dirty="0">
                <a:cs typeface="B Zar" pitchFamily="2" charset="-78"/>
              </a:rPr>
              <a:t>تقسیم </a:t>
            </a:r>
            <a:r>
              <a:rPr lang="fa-IR" b="1" dirty="0" smtClean="0">
                <a:cs typeface="B Zar" pitchFamily="2" charset="-78"/>
              </a:rPr>
              <a:t>کار: </a:t>
            </a:r>
            <a:r>
              <a:rPr lang="fa-IR" b="1" dirty="0">
                <a:cs typeface="B Zar" pitchFamily="2" charset="-78"/>
              </a:rPr>
              <a:t>اصل تخصصی کردن نیروی کار به منظور تمرکز بر فعالیت جهت کارآیی بیشتر. تقسیم کار یا تخصص گرایی امکان تولید بالاتری را به دست می دهد زیرا هر فرد زمانی می تواند فعالانه کار کند که درآن زمینه از مهارت نسبتا بالایی برخوردار باشد .</a:t>
            </a:r>
          </a:p>
          <a:p>
            <a:r>
              <a:rPr lang="fa-IR" b="1" dirty="0">
                <a:cs typeface="B Zar" pitchFamily="2" charset="-78"/>
              </a:rPr>
              <a:t>2- اختیار و </a:t>
            </a:r>
            <a:r>
              <a:rPr lang="fa-IR" b="1" dirty="0" smtClean="0">
                <a:cs typeface="B Zar" pitchFamily="2" charset="-78"/>
              </a:rPr>
              <a:t>مسؤولیت: </a:t>
            </a:r>
            <a:r>
              <a:rPr lang="fa-IR" b="1" dirty="0">
                <a:cs typeface="B Zar" pitchFamily="2" charset="-78"/>
              </a:rPr>
              <a:t>اختیار حق صدور دستور و قدرت برای درخواست اطاعت از فرمان. به عبارت دیگر اختیار همان حق دستور دادن است . یک عضو سازمان در موقعیت و شغلی که قرار دارد، مسئول انجام اهداف سازمان است. برای تشویق و تنبیه افراد به خاطر خوب یا بد انجام دادن وظایف محوله،  وجود مصوبات و مقررات خاصی از سوی مدیر  الزامی است.</a:t>
            </a:r>
          </a:p>
          <a:p>
            <a:endParaRPr lang="fa-IR" b="1" dirty="0">
              <a:cs typeface="B Zar" pitchFamily="2" charset="-78"/>
            </a:endParaRPr>
          </a:p>
        </p:txBody>
      </p:sp>
    </p:spTree>
    <p:extLst>
      <p:ext uri="{BB962C8B-B14F-4D97-AF65-F5344CB8AC3E}">
        <p14:creationId xmlns:p14="http://schemas.microsoft.com/office/powerpoint/2010/main" val="28131463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fontScale="92500" lnSpcReduction="20000"/>
          </a:bodyPr>
          <a:lstStyle/>
          <a:p>
            <a:r>
              <a:rPr lang="fa-IR" b="1" dirty="0">
                <a:cs typeface="B Zar" pitchFamily="2" charset="-78"/>
              </a:rPr>
              <a:t>3- </a:t>
            </a:r>
            <a:r>
              <a:rPr lang="fa-IR" b="1" dirty="0" smtClean="0">
                <a:cs typeface="B Zar" pitchFamily="2" charset="-78"/>
              </a:rPr>
              <a:t>انضباط: </a:t>
            </a:r>
            <a:r>
              <a:rPr lang="fa-IR" b="1" dirty="0">
                <a:cs typeface="B Zar" pitchFamily="2" charset="-78"/>
              </a:rPr>
              <a:t>داشتن نظم و انضباط برای اداره صحیح یک موسسه بازرگانی امری ضروری است لذا در هر سازمان باید احترام و فرمانبرداری نسبت به قوانین و اهداف سازمان وجود داشته باشد . در این راستا  به عوامل ذیل نیاز است:</a:t>
            </a:r>
          </a:p>
          <a:p>
            <a:r>
              <a:rPr lang="fa-IR" b="1" dirty="0">
                <a:cs typeface="B Zar" pitchFamily="2" charset="-78"/>
              </a:rPr>
              <a:t>سرپرستی در تمام سطوح و رده ها خوب باشد.</a:t>
            </a:r>
          </a:p>
          <a:p>
            <a:r>
              <a:rPr lang="fa-IR" b="1" dirty="0">
                <a:cs typeface="B Zar" pitchFamily="2" charset="-78"/>
              </a:rPr>
              <a:t>تا حد امکان مقررات و آیین نامه ها روشن و منصفانه باشد.</a:t>
            </a:r>
          </a:p>
          <a:p>
            <a:r>
              <a:rPr lang="fa-IR" b="1" dirty="0">
                <a:cs typeface="B Zar" pitchFamily="2" charset="-78"/>
              </a:rPr>
              <a:t>جریمه ها و پاداش ها مشخص و منصفانه باشد.</a:t>
            </a:r>
          </a:p>
          <a:p>
            <a:r>
              <a:rPr lang="fa-IR" b="1" dirty="0">
                <a:cs typeface="B Zar" pitchFamily="2" charset="-78"/>
              </a:rPr>
              <a:t>4- وحدت </a:t>
            </a:r>
            <a:r>
              <a:rPr lang="fa-IR" b="1" dirty="0" smtClean="0">
                <a:cs typeface="B Zar" pitchFamily="2" charset="-78"/>
              </a:rPr>
              <a:t>فرماندهی: </a:t>
            </a:r>
            <a:r>
              <a:rPr lang="fa-IR" b="1" dirty="0">
                <a:cs typeface="B Zar" pitchFamily="2" charset="-78"/>
              </a:rPr>
              <a:t>این اصل بیانگر آنست که برای کاهش تداخل و تناقض هر عضو سازمان باید دستورات را فقط از یک رده بالاتر دریافت کند و همچنین فقط مسئول پاسخگویی به او باشد. به عبارت ساده یک کارمند، تنها، باید از یک سرپرست دستور بگیرد.</a:t>
            </a:r>
          </a:p>
          <a:p>
            <a:endParaRPr lang="fa-IR" b="1" dirty="0">
              <a:cs typeface="B Zar" pitchFamily="2" charset="-78"/>
            </a:endParaRPr>
          </a:p>
        </p:txBody>
      </p:sp>
    </p:spTree>
    <p:extLst>
      <p:ext uri="{BB962C8B-B14F-4D97-AF65-F5344CB8AC3E}">
        <p14:creationId xmlns:p14="http://schemas.microsoft.com/office/powerpoint/2010/main" val="3816917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20000"/>
          </a:bodyPr>
          <a:lstStyle/>
          <a:p>
            <a:r>
              <a:rPr lang="fa-IR" b="1" dirty="0">
                <a:cs typeface="B Zar" pitchFamily="2" charset="-78"/>
              </a:rPr>
              <a:t>5- وحدت هدف و </a:t>
            </a:r>
            <a:r>
              <a:rPr lang="fa-IR" b="1" dirty="0" smtClean="0">
                <a:cs typeface="B Zar" pitchFamily="2" charset="-78"/>
              </a:rPr>
              <a:t>جهت: </a:t>
            </a:r>
            <a:r>
              <a:rPr lang="fa-IR" b="1" dirty="0">
                <a:cs typeface="B Zar" pitchFamily="2" charset="-78"/>
              </a:rPr>
              <a:t>یک سرپرست، یک برنامه، به این معنی که یک رهبر با یک هدف،  یک گروه از فعالیت ها را رهبری نماید.</a:t>
            </a:r>
          </a:p>
          <a:p>
            <a:r>
              <a:rPr lang="fa-IR" b="1" dirty="0">
                <a:cs typeface="B Zar" pitchFamily="2" charset="-78"/>
              </a:rPr>
              <a:t>6- تبعیت منافع فردی از منافع </a:t>
            </a:r>
            <a:r>
              <a:rPr lang="fa-IR" b="1" dirty="0" smtClean="0">
                <a:cs typeface="B Zar" pitchFamily="2" charset="-78"/>
              </a:rPr>
              <a:t>جمعی: </a:t>
            </a:r>
            <a:r>
              <a:rPr lang="fa-IR" b="1" dirty="0">
                <a:cs typeface="B Zar" pitchFamily="2" charset="-78"/>
              </a:rPr>
              <a:t>منافع یک کارمند یا یک گروه از کارکنان نباید مقدم بر مصالح و منافع سازمان باشد . از این گذشته منافع کلی باید همواره به عنوان افضل و برتر باقی بماند.</a:t>
            </a:r>
          </a:p>
          <a:p>
            <a:r>
              <a:rPr lang="fa-IR" b="1" dirty="0">
                <a:cs typeface="B Zar" pitchFamily="2" charset="-78"/>
              </a:rPr>
              <a:t>7- دستمزد </a:t>
            </a:r>
            <a:r>
              <a:rPr lang="fa-IR" b="1" dirty="0" smtClean="0">
                <a:cs typeface="B Zar" pitchFamily="2" charset="-78"/>
              </a:rPr>
              <a:t>پرسنل: </a:t>
            </a:r>
            <a:r>
              <a:rPr lang="fa-IR" b="1" dirty="0">
                <a:cs typeface="B Zar" pitchFamily="2" charset="-78"/>
              </a:rPr>
              <a:t>پرداختها باید مناسب و غیر استثماری باشد، زیرا دستمزد خوب ، عملکرد خوب را به دنبال خود دارد. انواع و اشکال گوناگون دریافتی ها همچون حقوق ثابت ، حق مقام ، اضافه کاری ، پاداش ، سهم سود و همچنین پاداش های غیر مادی را باید با توجه به شرایط و وظایف کارکنان در نظر داشت </a:t>
            </a:r>
          </a:p>
        </p:txBody>
      </p:sp>
    </p:spTree>
    <p:extLst>
      <p:ext uri="{BB962C8B-B14F-4D97-AF65-F5344CB8AC3E}">
        <p14:creationId xmlns:p14="http://schemas.microsoft.com/office/powerpoint/2010/main" val="7523450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85000" lnSpcReduction="10000"/>
          </a:bodyPr>
          <a:lstStyle/>
          <a:p>
            <a:r>
              <a:rPr lang="fa-IR" b="1" dirty="0">
                <a:cs typeface="B Zar" pitchFamily="2" charset="-78"/>
              </a:rPr>
              <a:t>8- </a:t>
            </a:r>
            <a:r>
              <a:rPr lang="fa-IR" b="1" dirty="0" smtClean="0">
                <a:cs typeface="B Zar" pitchFamily="2" charset="-78"/>
              </a:rPr>
              <a:t>تمرکز: </a:t>
            </a:r>
            <a:r>
              <a:rPr lang="fa-IR" b="1" dirty="0">
                <a:cs typeface="B Zar" pitchFamily="2" charset="-78"/>
              </a:rPr>
              <a:t>تمرکز در حقیقت به هماهنگی و هدایت از سوی یک سیستم مرکزی اطلاق می شود که برای سازمان ضروری است و پیامد طبیعی سازماندهی می باشد. اما با توجه به شرایط و ویژیگی های موجود در هر سازمان باییستی توازن و تعادل مناسبی بین تمرکز و عدم تمرکز ایجاد کرد.</a:t>
            </a:r>
          </a:p>
          <a:p>
            <a:r>
              <a:rPr lang="fa-IR" b="1" dirty="0">
                <a:cs typeface="B Zar" pitchFamily="2" charset="-78"/>
              </a:rPr>
              <a:t>9- سلسله </a:t>
            </a:r>
            <a:r>
              <a:rPr lang="fa-IR" b="1" dirty="0" smtClean="0">
                <a:cs typeface="B Zar" pitchFamily="2" charset="-78"/>
              </a:rPr>
              <a:t>مراتب </a:t>
            </a:r>
            <a:r>
              <a:rPr lang="fa-IR" b="1" dirty="0">
                <a:cs typeface="B Zar" pitchFamily="2" charset="-78"/>
              </a:rPr>
              <a:t>سلسله مراتب، سلسله سرپرستان است که از بالاترین سطح اختیار به پایین ترین سطح به صورت زنجیره‌ای رده بندی شده است. یک زنجیره ارشدیت یا سلسله مراتب کاملا مشخص، به وسیله اصل وحدت فرماندهی، همه اعضاء سازمان را از بالا به پایین به یکدیگروصل می کند. این زنجیره در سازمانهای بزرگ که فضای وسیعتری را در بر می‌گیرند طولانی تر بوده و ارتباط افراد هم تراز مستلزم طی مسیر و زمان طولانی است.</a:t>
            </a:r>
          </a:p>
          <a:p>
            <a:endParaRPr lang="fa-IR" b="1" dirty="0">
              <a:cs typeface="B Zar" pitchFamily="2" charset="-78"/>
            </a:endParaRPr>
          </a:p>
        </p:txBody>
      </p:sp>
    </p:spTree>
    <p:extLst>
      <p:ext uri="{BB962C8B-B14F-4D97-AF65-F5344CB8AC3E}">
        <p14:creationId xmlns:p14="http://schemas.microsoft.com/office/powerpoint/2010/main" val="5966973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a:bodyPr>
          <a:lstStyle/>
          <a:p>
            <a:r>
              <a:rPr lang="fa-IR" b="1" dirty="0">
                <a:cs typeface="B Zar" pitchFamily="2" charset="-78"/>
              </a:rPr>
              <a:t>10- </a:t>
            </a:r>
            <a:r>
              <a:rPr lang="fa-IR" b="1" dirty="0" smtClean="0">
                <a:cs typeface="B Zar" pitchFamily="2" charset="-78"/>
              </a:rPr>
              <a:t>نظم: </a:t>
            </a:r>
            <a:r>
              <a:rPr lang="fa-IR" b="1" dirty="0">
                <a:cs typeface="B Zar" pitchFamily="2" charset="-78"/>
              </a:rPr>
              <a:t> سازمان باید برای هر فرد مکان مشخصی  فراهم کند به طوریکه یک جایگاه برای هر فرد وجود داشته باشد و هر فرد هم در جایگاه خودش باشد. هدف نظم آنست که هر چیزی سر جای خودش قرار بگیرد.</a:t>
            </a:r>
          </a:p>
          <a:p>
            <a:r>
              <a:rPr lang="fa-IR" b="1" dirty="0">
                <a:cs typeface="B Zar" pitchFamily="2" charset="-78"/>
              </a:rPr>
              <a:t>11- </a:t>
            </a:r>
            <a:r>
              <a:rPr lang="fa-IR" b="1" dirty="0" smtClean="0">
                <a:cs typeface="B Zar" pitchFamily="2" charset="-78"/>
              </a:rPr>
              <a:t>عدالت: </a:t>
            </a:r>
            <a:r>
              <a:rPr lang="fa-IR" b="1" dirty="0">
                <a:cs typeface="B Zar" pitchFamily="2" charset="-78"/>
              </a:rPr>
              <a:t>احساس عدالت و  برابری بایستی در سراسر سازمان گسترده باشد.لذا در هر سازمان می باید انصاف و عدالت مبتنی بر توافقهای از پیش تعیین شده و مشخص موجود باشد .</a:t>
            </a:r>
          </a:p>
          <a:p>
            <a:r>
              <a:rPr lang="fa-IR" b="1" dirty="0">
                <a:cs typeface="B Zar" pitchFamily="2" charset="-78"/>
              </a:rPr>
              <a:t>12- ثبات و ماندگاری در </a:t>
            </a:r>
            <a:r>
              <a:rPr lang="fa-IR" b="1" dirty="0" smtClean="0">
                <a:cs typeface="B Zar" pitchFamily="2" charset="-78"/>
              </a:rPr>
              <a:t>شغل: </a:t>
            </a:r>
            <a:r>
              <a:rPr lang="fa-IR" b="1" dirty="0">
                <a:cs typeface="B Zar" pitchFamily="2" charset="-78"/>
              </a:rPr>
              <a:t>کاهش جابجائی کارکنان سبب افزایش کارایی می‌گردد، زیرا کارکنان برای تطبیق با کارشان، نیاز به زمان دارند</a:t>
            </a:r>
          </a:p>
          <a:p>
            <a:endParaRPr lang="fa-IR" b="1" dirty="0">
              <a:cs typeface="B Zar" pitchFamily="2" charset="-78"/>
            </a:endParaRPr>
          </a:p>
        </p:txBody>
      </p:sp>
    </p:spTree>
    <p:extLst>
      <p:ext uri="{BB962C8B-B14F-4D97-AF65-F5344CB8AC3E}">
        <p14:creationId xmlns:p14="http://schemas.microsoft.com/office/powerpoint/2010/main" val="20821810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fontScale="92500" lnSpcReduction="10000"/>
          </a:bodyPr>
          <a:lstStyle/>
          <a:p>
            <a:r>
              <a:rPr lang="fa-IR" b="1" dirty="0">
                <a:cs typeface="B Zar" pitchFamily="2" charset="-78"/>
              </a:rPr>
              <a:t>13- </a:t>
            </a:r>
            <a:r>
              <a:rPr lang="fa-IR" b="1" dirty="0" smtClean="0">
                <a:cs typeface="B Zar" pitchFamily="2" charset="-78"/>
              </a:rPr>
              <a:t>ابتکار: </a:t>
            </a:r>
            <a:r>
              <a:rPr lang="fa-IR" b="1" dirty="0">
                <a:cs typeface="B Zar" pitchFamily="2" charset="-78"/>
              </a:rPr>
              <a:t>در همه سطوح نردبان سازمانی، شور و اشتیاق و انرژی به وسیله ابتکار افزایش یابد لذا افراددر هر سطحی باید برای ابراز و به کارگرفتن ایده های خود آزاد باشند. مدیری که به کارکنان زیردست خود اجازه می دهد ابتکارهای خود را به کارببندند بسیار بالاتر از مدیری است که چنین اجازه ای به زیردستان خود نمیدهد.</a:t>
            </a:r>
          </a:p>
          <a:p>
            <a:r>
              <a:rPr lang="fa-IR" b="1" dirty="0">
                <a:cs typeface="B Zar" pitchFamily="2" charset="-78"/>
              </a:rPr>
              <a:t>14- روحیه اتحاد و </a:t>
            </a:r>
            <a:r>
              <a:rPr lang="fa-IR" b="1" dirty="0" smtClean="0">
                <a:cs typeface="B Zar" pitchFamily="2" charset="-78"/>
              </a:rPr>
              <a:t>جمعی: </a:t>
            </a:r>
            <a:r>
              <a:rPr lang="fa-IR" b="1" dirty="0">
                <a:cs typeface="B Zar" pitchFamily="2" charset="-78"/>
              </a:rPr>
              <a:t>اتحاد یک پدیده پرقدرت است. این اصل نیاز به کار تیمی و حفظ روابط متقابل شخصی را مورد تأکید قرار می دهد و فعالیت بیشتر و کارایی بالاتر را از طریق ایجاد احساس افتخار در کارکنان ، وفاداری آنان به سازمان و احساس تعلق متقابل و اعطای شخصیت فراهم می‌سازد (رن، 1972: با اندکی تصرف)</a:t>
            </a:r>
          </a:p>
          <a:p>
            <a:endParaRPr lang="fa-IR" b="1" dirty="0">
              <a:cs typeface="B Zar" pitchFamily="2" charset="-78"/>
            </a:endParaRPr>
          </a:p>
        </p:txBody>
      </p:sp>
    </p:spTree>
    <p:extLst>
      <p:ext uri="{BB962C8B-B14F-4D97-AF65-F5344CB8AC3E}">
        <p14:creationId xmlns:p14="http://schemas.microsoft.com/office/powerpoint/2010/main" val="2213566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0000" lnSpcReduction="20000"/>
          </a:bodyPr>
          <a:lstStyle/>
          <a:p>
            <a:pPr algn="l"/>
            <a:endParaRPr lang="en-US" dirty="0"/>
          </a:p>
          <a:p>
            <a:pPr algn="l"/>
            <a:r>
              <a:rPr lang="en-US" dirty="0">
                <a:hlinkClick r:id="rId2"/>
              </a:rPr>
              <a:t>[2]</a:t>
            </a:r>
            <a:r>
              <a:rPr lang="en-US" dirty="0"/>
              <a:t>Division of work</a:t>
            </a:r>
          </a:p>
          <a:p>
            <a:pPr algn="l"/>
            <a:r>
              <a:rPr lang="en-US" dirty="0">
                <a:hlinkClick r:id="rId3"/>
              </a:rPr>
              <a:t>[3]</a:t>
            </a:r>
            <a:r>
              <a:rPr lang="en-US" dirty="0"/>
              <a:t> Authority</a:t>
            </a:r>
          </a:p>
          <a:p>
            <a:pPr algn="l"/>
            <a:r>
              <a:rPr lang="en-US" dirty="0">
                <a:hlinkClick r:id="rId4"/>
              </a:rPr>
              <a:t>[4]</a:t>
            </a:r>
            <a:r>
              <a:rPr lang="en-US" dirty="0"/>
              <a:t>Discipline</a:t>
            </a:r>
          </a:p>
          <a:p>
            <a:pPr algn="l"/>
            <a:r>
              <a:rPr lang="en-US" dirty="0">
                <a:hlinkClick r:id="rId5"/>
              </a:rPr>
              <a:t>[5]</a:t>
            </a:r>
            <a:r>
              <a:rPr lang="en-US" dirty="0"/>
              <a:t>Unity of Command</a:t>
            </a:r>
          </a:p>
          <a:p>
            <a:pPr algn="l"/>
            <a:r>
              <a:rPr lang="en-US" dirty="0">
                <a:hlinkClick r:id="rId6"/>
              </a:rPr>
              <a:t>[6]</a:t>
            </a:r>
            <a:r>
              <a:rPr lang="en-US" dirty="0"/>
              <a:t>Unity of Direction</a:t>
            </a:r>
          </a:p>
          <a:p>
            <a:pPr algn="l"/>
            <a:r>
              <a:rPr lang="en-US" dirty="0">
                <a:hlinkClick r:id="rId7"/>
              </a:rPr>
              <a:t>[7]</a:t>
            </a:r>
            <a:r>
              <a:rPr lang="en-US" dirty="0"/>
              <a:t>Subordination of Individual Interests to General Interests</a:t>
            </a:r>
          </a:p>
          <a:p>
            <a:pPr algn="l"/>
            <a:r>
              <a:rPr lang="en-US" dirty="0">
                <a:hlinkClick r:id="rId8"/>
              </a:rPr>
              <a:t>[8]</a:t>
            </a:r>
            <a:r>
              <a:rPr lang="en-US" dirty="0"/>
              <a:t>Remuneration of Personnel</a:t>
            </a:r>
          </a:p>
          <a:p>
            <a:pPr algn="l"/>
            <a:r>
              <a:rPr lang="en-US" dirty="0">
                <a:hlinkClick r:id="rId9"/>
              </a:rPr>
              <a:t>[9]</a:t>
            </a:r>
            <a:r>
              <a:rPr lang="en-US" dirty="0"/>
              <a:t>Centralization</a:t>
            </a:r>
          </a:p>
          <a:p>
            <a:pPr algn="l"/>
            <a:r>
              <a:rPr lang="en-US" dirty="0">
                <a:hlinkClick r:id="rId10"/>
              </a:rPr>
              <a:t>[10]</a:t>
            </a:r>
            <a:r>
              <a:rPr lang="en-US" dirty="0"/>
              <a:t>Scalar Chain of Hierarchy</a:t>
            </a:r>
          </a:p>
          <a:p>
            <a:pPr algn="l"/>
            <a:r>
              <a:rPr lang="en-US" dirty="0">
                <a:hlinkClick r:id="rId11"/>
              </a:rPr>
              <a:t>[11]</a:t>
            </a:r>
            <a:r>
              <a:rPr lang="en-US" dirty="0"/>
              <a:t>Order</a:t>
            </a:r>
          </a:p>
          <a:p>
            <a:pPr algn="l"/>
            <a:r>
              <a:rPr lang="en-US" dirty="0">
                <a:hlinkClick r:id="rId12"/>
              </a:rPr>
              <a:t>[12]</a:t>
            </a:r>
            <a:r>
              <a:rPr lang="en-US" dirty="0"/>
              <a:t>Equity</a:t>
            </a:r>
          </a:p>
          <a:p>
            <a:pPr algn="l"/>
            <a:r>
              <a:rPr lang="en-US" dirty="0">
                <a:hlinkClick r:id="rId13"/>
              </a:rPr>
              <a:t>[13]</a:t>
            </a:r>
            <a:r>
              <a:rPr lang="en-US" dirty="0"/>
              <a:t>Stability of Tenure of </a:t>
            </a:r>
            <a:r>
              <a:rPr lang="en-US" dirty="0" err="1"/>
              <a:t>Personne</a:t>
            </a:r>
            <a:endParaRPr lang="en-US" dirty="0"/>
          </a:p>
          <a:p>
            <a:pPr algn="l"/>
            <a:r>
              <a:rPr lang="en-US" dirty="0"/>
              <a:t>l</a:t>
            </a:r>
            <a:r>
              <a:rPr lang="en-US" dirty="0">
                <a:hlinkClick r:id="rId14"/>
              </a:rPr>
              <a:t>[14]</a:t>
            </a:r>
            <a:r>
              <a:rPr lang="en-US" dirty="0"/>
              <a:t>Initiative</a:t>
            </a:r>
          </a:p>
          <a:p>
            <a:pPr algn="l"/>
            <a:r>
              <a:rPr lang="en-US">
                <a:hlinkClick r:id="rId15"/>
              </a:rPr>
              <a:t>[</a:t>
            </a:r>
            <a:r>
              <a:rPr lang="en-US" smtClean="0">
                <a:hlinkClick r:id="rId15"/>
              </a:rPr>
              <a:t>15]</a:t>
            </a:r>
            <a:r>
              <a:rPr lang="en-US" smtClean="0"/>
              <a:t>Moral</a:t>
            </a:r>
            <a:endParaRPr lang="en-US" dirty="0"/>
          </a:p>
          <a:p>
            <a:pPr algn="l"/>
            <a:endParaRPr lang="fa-IR" dirty="0"/>
          </a:p>
        </p:txBody>
      </p:sp>
    </p:spTree>
    <p:extLst>
      <p:ext uri="{BB962C8B-B14F-4D97-AF65-F5344CB8AC3E}">
        <p14:creationId xmlns:p14="http://schemas.microsoft.com/office/powerpoint/2010/main" val="65930541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Zar" pitchFamily="2" charset="-78"/>
              </a:rPr>
              <a:t>الگوی روابط انسانی </a:t>
            </a:r>
            <a:endParaRPr lang="fa-IR" dirty="0">
              <a:cs typeface="B Zar" pitchFamily="2" charset="-78"/>
            </a:endParaRPr>
          </a:p>
        </p:txBody>
      </p:sp>
      <p:sp>
        <p:nvSpPr>
          <p:cNvPr id="3" name="Content Placeholder 2"/>
          <p:cNvSpPr>
            <a:spLocks noGrp="1"/>
          </p:cNvSpPr>
          <p:nvPr>
            <p:ph idx="1"/>
          </p:nvPr>
        </p:nvSpPr>
        <p:spPr/>
        <p:txBody>
          <a:bodyPr>
            <a:normAutofit lnSpcReduction="10000"/>
          </a:bodyPr>
          <a:lstStyle/>
          <a:p>
            <a:r>
              <a:rPr lang="fa-IR" b="1" dirty="0" smtClean="0">
                <a:cs typeface="B Zar" pitchFamily="2" charset="-78"/>
              </a:rPr>
              <a:t>تحقیق بسیار مهمی که روی الگوی روابط انسانی تاکید دارد در وسترن الکتریک انجام شده است . </a:t>
            </a:r>
            <a:endParaRPr lang="fa-IR" b="1" dirty="0">
              <a:cs typeface="B Zar" pitchFamily="2" charset="-78"/>
            </a:endParaRPr>
          </a:p>
          <a:p>
            <a:r>
              <a:rPr lang="fa-IR" b="1" dirty="0" smtClean="0">
                <a:cs typeface="B Zar" pitchFamily="2" charset="-78"/>
              </a:rPr>
              <a:t>پژوهشگران ابتدا این فرضیه را عنوان کردند که بین شرایط فیزیکی کار و بازده رابطه وجود دارد </a:t>
            </a:r>
          </a:p>
          <a:p>
            <a:r>
              <a:rPr lang="fa-IR" b="1" dirty="0" smtClean="0">
                <a:cs typeface="B Zar" pitchFamily="2" charset="-78"/>
              </a:rPr>
              <a:t>نتایج به دست آمده نشان داد که انسان ها غیر از نیازهای فیزیکی و مالی ،نیازهای دیگری دارند که با کارکردن برطرف می کنند . این مطالعه نشان داد که برای درک رفتار کاری باید عوامل روانی و اجتماعی را در نظر گرفت . </a:t>
            </a:r>
            <a:endParaRPr lang="fa-IR" b="1" dirty="0">
              <a:cs typeface="B Zar" pitchFamily="2" charset="-78"/>
            </a:endParaRPr>
          </a:p>
        </p:txBody>
      </p:sp>
    </p:spTree>
    <p:extLst>
      <p:ext uri="{BB962C8B-B14F-4D97-AF65-F5344CB8AC3E}">
        <p14:creationId xmlns:p14="http://schemas.microsoft.com/office/powerpoint/2010/main" val="24809100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Zar" pitchFamily="2" charset="-78"/>
              </a:rPr>
              <a:t>الگوی معاصر در روان شناسی کار </a:t>
            </a:r>
            <a:endParaRPr lang="fa-IR"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در الگوی معاصر چنین القاء می شود که برای مدیریت ،یک </a:t>
            </a:r>
            <a:r>
              <a:rPr lang="fa-IR" b="1" u="sng" dirty="0" smtClean="0">
                <a:cs typeface="B Zar" pitchFamily="2" charset="-78"/>
              </a:rPr>
              <a:t>فلسفه جهانی </a:t>
            </a:r>
            <a:r>
              <a:rPr lang="fa-IR" b="1" dirty="0" smtClean="0">
                <a:cs typeface="B Zar" pitchFamily="2" charset="-78"/>
              </a:rPr>
              <a:t>وجود ندارد و مدیریت به متغیرهای زیادی وابسته است </a:t>
            </a:r>
          </a:p>
          <a:p>
            <a:r>
              <a:rPr lang="fa-IR" b="1" dirty="0" smtClean="0">
                <a:cs typeface="B Zar" pitchFamily="2" charset="-78"/>
              </a:rPr>
              <a:t>با این همه می توانیم از همین حالا بگوییم که روان شناسان کار به صورتی که امروزه مطرح است یک رشته التقاطی است که در آن روی تنوع شیوه های رفتار در کار ،چه در مورد فرد و چه در مورد گروه ،تاکید می شود </a:t>
            </a:r>
            <a:endParaRPr lang="fa-IR" b="1" dirty="0">
              <a:cs typeface="B Zar" pitchFamily="2" charset="-78"/>
            </a:endParaRPr>
          </a:p>
        </p:txBody>
      </p:sp>
    </p:spTree>
    <p:extLst>
      <p:ext uri="{BB962C8B-B14F-4D97-AF65-F5344CB8AC3E}">
        <p14:creationId xmlns:p14="http://schemas.microsoft.com/office/powerpoint/2010/main" val="1381531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b="1" dirty="0" smtClean="0">
                <a:cs typeface="B Zar" pitchFamily="2" charset="-78"/>
              </a:rPr>
              <a:t>17- از کلمات کلیدی استفاده کنید . </a:t>
            </a:r>
          </a:p>
          <a:p>
            <a:r>
              <a:rPr lang="fa-IR" b="1" dirty="0" smtClean="0">
                <a:cs typeface="B Zar" pitchFamily="2" charset="-78"/>
              </a:rPr>
              <a:t>18- از علایم اختصاری استفاده کنید . </a:t>
            </a:r>
          </a:p>
          <a:p>
            <a:r>
              <a:rPr lang="fa-IR" b="1" dirty="0" smtClean="0">
                <a:cs typeface="B Zar" pitchFamily="2" charset="-78"/>
              </a:rPr>
              <a:t>19- سریع پیش بروید . </a:t>
            </a:r>
          </a:p>
          <a:p>
            <a:r>
              <a:rPr lang="fa-IR" b="1" dirty="0" smtClean="0">
                <a:cs typeface="B Zar" pitchFamily="2" charset="-78"/>
              </a:rPr>
              <a:t>20- مهم تر از همه موضوع را دوست داشته باشید . </a:t>
            </a:r>
            <a:endParaRPr lang="fa-IR" b="1" dirty="0">
              <a:cs typeface="B Zar" pitchFamily="2" charset="-78"/>
            </a:endParaRPr>
          </a:p>
        </p:txBody>
      </p:sp>
    </p:spTree>
    <p:extLst>
      <p:ext uri="{BB962C8B-B14F-4D97-AF65-F5344CB8AC3E}">
        <p14:creationId xmlns:p14="http://schemas.microsoft.com/office/powerpoint/2010/main" val="387247701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Zar" pitchFamily="2" charset="-78"/>
              </a:rPr>
              <a:t>فصل دوم </a:t>
            </a:r>
            <a:endParaRPr lang="fa-IR"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رفتار ، شخصیت و ادراک </a:t>
            </a:r>
          </a:p>
          <a:p>
            <a:r>
              <a:rPr lang="fa-IR" b="1" dirty="0" smtClean="0">
                <a:cs typeface="B Zar" pitchFamily="2" charset="-78"/>
              </a:rPr>
              <a:t>رفتار : پیچیدگی رفتار انسان اجازه نمی دهد تا بتوان همه عناصر اصلی برای توصیف و تبیین آن را در چارچوب واحدی فراهم آورد . </a:t>
            </a:r>
          </a:p>
          <a:p>
            <a:r>
              <a:rPr lang="fa-IR" b="1" dirty="0" smtClean="0">
                <a:cs typeface="B Zar" pitchFamily="2" charset="-78"/>
              </a:rPr>
              <a:t>هر فردی مثل ماه یک طرف نهان دارد که هرگز آن را برای دیگران آشکار نمی کند . </a:t>
            </a:r>
            <a:endParaRPr lang="fa-IR" b="1" dirty="0">
              <a:cs typeface="B Zar" pitchFamily="2" charset="-78"/>
            </a:endParaRPr>
          </a:p>
        </p:txBody>
      </p:sp>
    </p:spTree>
    <p:extLst>
      <p:ext uri="{BB962C8B-B14F-4D97-AF65-F5344CB8AC3E}">
        <p14:creationId xmlns:p14="http://schemas.microsoft.com/office/powerpoint/2010/main" val="7623275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686800" cy="5089525"/>
          </a:xfrm>
        </p:spPr>
        <p:txBody>
          <a:bodyPr/>
          <a:lstStyle/>
          <a:p>
            <a:r>
              <a:rPr lang="fa-IR" b="1" dirty="0" smtClean="0">
                <a:cs typeface="B Zar" pitchFamily="2" charset="-78"/>
              </a:rPr>
              <a:t>پیچیدگی رفتار انسان اجازه نمی دهد تا بتوان همه عناصر اصلی لازم برای توصیف و تبیین آن را در چارچوب واحدی فراهم آورد </a:t>
            </a:r>
          </a:p>
          <a:p>
            <a:r>
              <a:rPr lang="fa-IR" b="1" dirty="0" smtClean="0">
                <a:cs typeface="B Zar" pitchFamily="2" charset="-78"/>
              </a:rPr>
              <a:t>نمی توان دیگران را به طور کامل درک کرد زیرا غیر ممکن است که بتوان به افکار ،احساسات و انگیزش های آن ها به طور دقیق پی برد . </a:t>
            </a:r>
          </a:p>
          <a:p>
            <a:r>
              <a:rPr lang="fa-IR" b="1" dirty="0" smtClean="0">
                <a:cs typeface="B Zar" pitchFamily="2" charset="-78"/>
              </a:rPr>
              <a:t>هر فردی مثل ماه ،یک طرف نهان دارد که هرگز آن را برای دیگران آشکار نمی کند . </a:t>
            </a:r>
            <a:endParaRPr lang="fa-IR" b="1" dirty="0">
              <a:cs typeface="B Zar" pitchFamily="2" charset="-78"/>
            </a:endParaRPr>
          </a:p>
        </p:txBody>
      </p:sp>
    </p:spTree>
    <p:extLst>
      <p:ext uri="{BB962C8B-B14F-4D97-AF65-F5344CB8AC3E}">
        <p14:creationId xmlns:p14="http://schemas.microsoft.com/office/powerpoint/2010/main" val="8382846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r>
              <a:rPr lang="fa-IR" b="1" dirty="0" smtClean="0">
                <a:cs typeface="B Zar" pitchFamily="2" charset="-78"/>
              </a:rPr>
              <a:t>به اعتقاد لوین (1947) رفتار انسان به عوامل متعددی که شخصیت او را مشخص می کند وابسته است و عوامل متعدد محیطی نیز به آن ها اضافه می شود . </a:t>
            </a:r>
          </a:p>
          <a:p>
            <a:r>
              <a:rPr lang="fa-IR" b="1" dirty="0" smtClean="0">
                <a:cs typeface="B Zar" pitchFamily="2" charset="-78"/>
              </a:rPr>
              <a:t>می توان اعتقاد لوین را به صورت معاد له </a:t>
            </a:r>
            <a:r>
              <a:rPr lang="en-US" b="1" dirty="0" smtClean="0">
                <a:cs typeface="B Zar" pitchFamily="2" charset="-78"/>
              </a:rPr>
              <a:t>r=f(</a:t>
            </a:r>
            <a:r>
              <a:rPr lang="en-US" b="1" dirty="0" err="1" smtClean="0">
                <a:cs typeface="B Zar" pitchFamily="2" charset="-78"/>
              </a:rPr>
              <a:t>pxs</a:t>
            </a:r>
            <a:r>
              <a:rPr lang="en-US" b="1" dirty="0" smtClean="0">
                <a:cs typeface="B Zar" pitchFamily="2" charset="-78"/>
              </a:rPr>
              <a:t>)</a:t>
            </a:r>
          </a:p>
          <a:p>
            <a:r>
              <a:rPr lang="fa-IR" b="1" dirty="0" smtClean="0">
                <a:cs typeface="B Zar" pitchFamily="2" charset="-78"/>
              </a:rPr>
              <a:t>نشان داد . </a:t>
            </a:r>
          </a:p>
          <a:p>
            <a:r>
              <a:rPr lang="fa-IR" b="1" dirty="0" smtClean="0">
                <a:cs typeface="B Zar" pitchFamily="2" charset="-78"/>
              </a:rPr>
              <a:t>عقیده لوین ،تعامل بین عوامل متعدد تعیین کننده رفتار را در بر می گیرد رفتار انسان دست کم با سه عامل زیر تبیین می شود </a:t>
            </a:r>
          </a:p>
          <a:p>
            <a:r>
              <a:rPr lang="fa-IR" b="1" dirty="0" smtClean="0">
                <a:cs typeface="B Zar" pitchFamily="2" charset="-78"/>
              </a:rPr>
              <a:t>سوابق : اطلاعات ،باورها و انگیزش </a:t>
            </a:r>
          </a:p>
          <a:p>
            <a:r>
              <a:rPr lang="fa-IR" b="1" dirty="0" smtClean="0">
                <a:cs typeface="B Zar" pitchFamily="2" charset="-78"/>
              </a:rPr>
              <a:t>اسنادها : ادراک ها و باورها (نسبت دادن ها ) </a:t>
            </a:r>
          </a:p>
          <a:p>
            <a:r>
              <a:rPr lang="fa-IR" b="1" dirty="0" smtClean="0">
                <a:cs typeface="B Zar" pitchFamily="2" charset="-78"/>
              </a:rPr>
              <a:t>پیامدها : رفتار ،عواطف و انتظارها </a:t>
            </a:r>
            <a:endParaRPr lang="fa-IR" b="1" dirty="0">
              <a:cs typeface="B Zar" pitchFamily="2" charset="-78"/>
            </a:endParaRPr>
          </a:p>
        </p:txBody>
      </p:sp>
    </p:spTree>
    <p:extLst>
      <p:ext uri="{BB962C8B-B14F-4D97-AF65-F5344CB8AC3E}">
        <p14:creationId xmlns:p14="http://schemas.microsoft.com/office/powerpoint/2010/main" val="37898765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Kurt </a:t>
            </a:r>
            <a:r>
              <a:rPr lang="en-US" dirty="0" err="1"/>
              <a:t>Lewin</a:t>
            </a:r>
            <a:endParaRPr lang="fa-IR" dirty="0"/>
          </a:p>
        </p:txBody>
      </p:sp>
      <p:pic>
        <p:nvPicPr>
          <p:cNvPr id="1026" name="Picture 2" descr="C:\Users\javid rayan\Desktop\inde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33600" y="1371600"/>
            <a:ext cx="4648199"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9152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Zar" pitchFamily="2" charset="-78"/>
              </a:rPr>
              <a:t>الگوی رفتار انسان </a:t>
            </a:r>
            <a:endParaRPr lang="fa-IR" b="1" dirty="0">
              <a:cs typeface="B Zar" pitchFamily="2" charset="-78"/>
            </a:endParaRPr>
          </a:p>
        </p:txBody>
      </p:sp>
      <p:sp>
        <p:nvSpPr>
          <p:cNvPr id="3" name="Content Placeholder 2"/>
          <p:cNvSpPr>
            <a:spLocks noGrp="1"/>
          </p:cNvSpPr>
          <p:nvPr>
            <p:ph idx="1"/>
          </p:nvPr>
        </p:nvSpPr>
        <p:spPr/>
        <p:txBody>
          <a:bodyPr>
            <a:normAutofit fontScale="92500" lnSpcReduction="20000"/>
          </a:bodyPr>
          <a:lstStyle/>
          <a:p>
            <a:r>
              <a:rPr lang="fa-IR" b="1" dirty="0" smtClean="0">
                <a:cs typeface="B Zar" pitchFamily="2" charset="-78"/>
              </a:rPr>
              <a:t>نتیجه</a:t>
            </a:r>
            <a:r>
              <a:rPr lang="fa-IR" dirty="0" smtClean="0">
                <a:cs typeface="B Zar" pitchFamily="2" charset="-78"/>
              </a:rPr>
              <a:t>        </a:t>
            </a:r>
            <a:r>
              <a:rPr lang="fa-IR" b="1" dirty="0" smtClean="0">
                <a:cs typeface="B Zar" pitchFamily="2" charset="-78"/>
              </a:rPr>
              <a:t>رفتار</a:t>
            </a:r>
            <a:r>
              <a:rPr lang="fa-IR" dirty="0" smtClean="0">
                <a:cs typeface="B Zar" pitchFamily="2" charset="-78"/>
              </a:rPr>
              <a:t>          </a:t>
            </a:r>
            <a:r>
              <a:rPr lang="fa-IR" b="1" dirty="0" smtClean="0">
                <a:cs typeface="B Zar" pitchFamily="2" charset="-78"/>
              </a:rPr>
              <a:t>شخصیت</a:t>
            </a:r>
            <a:r>
              <a:rPr lang="fa-IR" dirty="0" smtClean="0">
                <a:cs typeface="B Zar" pitchFamily="2" charset="-78"/>
              </a:rPr>
              <a:t>  </a:t>
            </a:r>
            <a:r>
              <a:rPr lang="fa-IR" b="1" dirty="0" smtClean="0">
                <a:cs typeface="B Zar" pitchFamily="2" charset="-78"/>
              </a:rPr>
              <a:t>                     </a:t>
            </a:r>
            <a:r>
              <a:rPr lang="fa-IR" dirty="0" smtClean="0">
                <a:cs typeface="B Zar" pitchFamily="2" charset="-78"/>
              </a:rPr>
              <a:t>   </a:t>
            </a:r>
            <a:r>
              <a:rPr lang="fa-IR" b="1" dirty="0" smtClean="0">
                <a:cs typeface="B Zar" pitchFamily="2" charset="-78"/>
              </a:rPr>
              <a:t>موقعیت</a:t>
            </a:r>
          </a:p>
          <a:p>
            <a:r>
              <a:rPr lang="fa-IR" b="1" dirty="0" smtClean="0">
                <a:cs typeface="B Zar" pitchFamily="2" charset="-78"/>
              </a:rPr>
              <a:t>محرک ها یا موقعیت ها : </a:t>
            </a:r>
            <a:r>
              <a:rPr lang="fa-IR" dirty="0" smtClean="0">
                <a:cs typeface="B Zar" pitchFamily="2" charset="-78"/>
              </a:rPr>
              <a:t>را رویدادها ،اطرافیان ،موفقیت ها ،کسب قدرت ،تغییر وضعیت و گروهی که فرد به آن تعلق د</a:t>
            </a:r>
            <a:r>
              <a:rPr lang="fa-IR" b="1" dirty="0" smtClean="0">
                <a:cs typeface="B Zar" pitchFamily="2" charset="-78"/>
              </a:rPr>
              <a:t>ار</a:t>
            </a:r>
            <a:r>
              <a:rPr lang="fa-IR" dirty="0" smtClean="0">
                <a:cs typeface="B Zar" pitchFamily="2" charset="-78"/>
              </a:rPr>
              <a:t>د ،تعیین می کند . </a:t>
            </a:r>
          </a:p>
          <a:p>
            <a:r>
              <a:rPr lang="fa-IR" b="1" dirty="0" smtClean="0">
                <a:cs typeface="B Zar" pitchFamily="2" charset="-78"/>
              </a:rPr>
              <a:t>شخصیت : </a:t>
            </a:r>
            <a:r>
              <a:rPr lang="fa-IR" dirty="0" smtClean="0">
                <a:cs typeface="B Zar" pitchFamily="2" charset="-78"/>
              </a:rPr>
              <a:t>از عوامل ارثی ،اجتماعی وروانی ،که رفتار را تحت تاثیر قرار می دهند ،تشکیل می شود </a:t>
            </a:r>
          </a:p>
          <a:p>
            <a:r>
              <a:rPr lang="fa-IR" dirty="0" smtClean="0">
                <a:cs typeface="B Zar" pitchFamily="2" charset="-78"/>
              </a:rPr>
              <a:t>این عمل متقابل ،رفتار را تبیین می کند </a:t>
            </a:r>
          </a:p>
          <a:p>
            <a:r>
              <a:rPr lang="fa-IR" b="1" dirty="0" smtClean="0">
                <a:cs typeface="B Zar" pitchFamily="2" charset="-78"/>
              </a:rPr>
              <a:t>رفتار : </a:t>
            </a:r>
            <a:r>
              <a:rPr lang="fa-IR" dirty="0" smtClean="0">
                <a:cs typeface="B Zar" pitchFamily="2" charset="-78"/>
              </a:rPr>
              <a:t>عملی است که انسان انجام می دهد تا خود را با موقعیتی که از آن تاثیر می پذیرد ،انطباق دهد </a:t>
            </a:r>
          </a:p>
          <a:p>
            <a:r>
              <a:rPr lang="fa-IR" b="1" dirty="0" smtClean="0">
                <a:cs typeface="B Zar" pitchFamily="2" charset="-78"/>
              </a:rPr>
              <a:t>نتیجه : </a:t>
            </a:r>
            <a:r>
              <a:rPr lang="fa-IR" dirty="0" smtClean="0">
                <a:cs typeface="B Zar" pitchFamily="2" charset="-78"/>
              </a:rPr>
              <a:t>پیامد رفتار است که موقعیت تازه ای به وجود می آورد یا موقعیت موجود را تغییر می دهد . </a:t>
            </a:r>
            <a:r>
              <a:rPr lang="fa-IR" b="1" dirty="0" smtClean="0">
                <a:cs typeface="B Zar" pitchFamily="2" charset="-78"/>
              </a:rPr>
              <a:t> </a:t>
            </a:r>
            <a:endParaRPr lang="fa-IR" b="1" dirty="0">
              <a:cs typeface="B Zar" pitchFamily="2" charset="-78"/>
            </a:endParaRPr>
          </a:p>
        </p:txBody>
      </p:sp>
      <p:cxnSp>
        <p:nvCxnSpPr>
          <p:cNvPr id="5" name="Straight Arrow Connector 4"/>
          <p:cNvCxnSpPr/>
          <p:nvPr/>
        </p:nvCxnSpPr>
        <p:spPr>
          <a:xfrm>
            <a:off x="2933700" y="1860179"/>
            <a:ext cx="160020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943600" y="1855698"/>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162800" y="1887071"/>
            <a:ext cx="304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3787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Zar" pitchFamily="2" charset="-78"/>
              </a:rPr>
              <a:t>شخصیت</a:t>
            </a:r>
            <a:r>
              <a:rPr lang="fa-IR" dirty="0" smtClean="0">
                <a:cs typeface="B Zar" pitchFamily="2" charset="-78"/>
              </a:rPr>
              <a:t> </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sz="3600" b="1" dirty="0" smtClean="0">
                <a:cs typeface="B Zar" pitchFamily="2" charset="-78"/>
              </a:rPr>
              <a:t>در یک موقعیت معین ،ویژگی های فردی هر شخص موجب می شود تا رفتاری اتخاذ کند که مختص خود اوست . </a:t>
            </a:r>
          </a:p>
          <a:p>
            <a:r>
              <a:rPr lang="fa-IR" sz="3600" b="1" dirty="0" smtClean="0">
                <a:cs typeface="B Zar" pitchFamily="2" charset="-78"/>
              </a:rPr>
              <a:t>شخصیت : مجموعه صفات ارثی و اجتماعی که ثبات نسبی دارند ،ویژگی ها و تفاوت های اشخاص را از نظر نگرش ها و رفتارها تعیین می کنند . </a:t>
            </a:r>
            <a:endParaRPr lang="fa-IR" sz="3600" b="1" dirty="0">
              <a:cs typeface="B Zar" pitchFamily="2" charset="-78"/>
            </a:endParaRPr>
          </a:p>
        </p:txBody>
      </p:sp>
    </p:spTree>
    <p:extLst>
      <p:ext uri="{BB962C8B-B14F-4D97-AF65-F5344CB8AC3E}">
        <p14:creationId xmlns:p14="http://schemas.microsoft.com/office/powerpoint/2010/main" val="7560085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Zar" pitchFamily="2" charset="-78"/>
              </a:rPr>
              <a:t>عوامل تعیین کننده رشد شخصیت </a:t>
            </a:r>
            <a:endParaRPr lang="fa-IR" dirty="0">
              <a:cs typeface="B Za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2039660"/>
              </p:ext>
            </p:extLst>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5581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smtClean="0">
                <a:cs typeface="B Zar" pitchFamily="2" charset="-78"/>
              </a:rPr>
              <a:t>نگرش ها </a:t>
            </a:r>
            <a:endParaRPr lang="fa-IR" b="1" dirty="0">
              <a:cs typeface="B Zar" pitchFamily="2" charset="-78"/>
            </a:endParaRPr>
          </a:p>
        </p:txBody>
      </p:sp>
      <p:sp>
        <p:nvSpPr>
          <p:cNvPr id="3" name="Content Placeholder 2"/>
          <p:cNvSpPr>
            <a:spLocks noGrp="1"/>
          </p:cNvSpPr>
          <p:nvPr>
            <p:ph idx="1"/>
          </p:nvPr>
        </p:nvSpPr>
        <p:spPr/>
        <p:txBody>
          <a:bodyPr>
            <a:normAutofit fontScale="92500" lnSpcReduction="10000"/>
          </a:bodyPr>
          <a:lstStyle/>
          <a:p>
            <a:r>
              <a:rPr lang="fa-IR" b="1" dirty="0" smtClean="0">
                <a:cs typeface="B Zar" pitchFamily="2" charset="-78"/>
              </a:rPr>
              <a:t>کلمه نگرش با مفهوم احساس خوب یا احساس بد نسبت به یک شخص یا یک چیز همراه می شود </a:t>
            </a:r>
          </a:p>
          <a:p>
            <a:r>
              <a:rPr lang="fa-IR" b="1" dirty="0" smtClean="0">
                <a:cs typeface="B Zar" pitchFamily="2" charset="-78"/>
              </a:rPr>
              <a:t>طبق تعریف ،نگرش عبارت است از برداشت ،احساس یا اعتماد ثابتی که یک شخص نسبت به یک شخص دیگر ،یک گروه ،یک اندیشه ،یک موقعیت یا یک شیء دارد . </a:t>
            </a:r>
          </a:p>
          <a:p>
            <a:pPr marL="0" indent="0">
              <a:buNone/>
            </a:pPr>
            <a:endParaRPr lang="fa-IR" dirty="0">
              <a:cs typeface="B Zar" pitchFamily="2" charset="-78"/>
            </a:endParaRPr>
          </a:p>
          <a:p>
            <a:pPr marL="0" indent="0">
              <a:buNone/>
            </a:pPr>
            <a:r>
              <a:rPr lang="fa-IR" dirty="0" smtClean="0">
                <a:cs typeface="B Zar" pitchFamily="2" charset="-78"/>
              </a:rPr>
              <a:t>        نگرش              </a:t>
            </a:r>
            <a:r>
              <a:rPr lang="fa-IR" b="1" dirty="0" smtClean="0">
                <a:cs typeface="B Zar" pitchFamily="2" charset="-78"/>
              </a:rPr>
              <a:t>عنصر شناختی</a:t>
            </a:r>
          </a:p>
          <a:p>
            <a:pPr marL="0" indent="0">
              <a:buNone/>
            </a:pPr>
            <a:r>
              <a:rPr lang="fa-IR" b="1" dirty="0">
                <a:cs typeface="B Zar" pitchFamily="2" charset="-78"/>
              </a:rPr>
              <a:t> </a:t>
            </a:r>
            <a:r>
              <a:rPr lang="fa-IR" b="1" dirty="0" smtClean="0">
                <a:cs typeface="B Zar" pitchFamily="2" charset="-78"/>
              </a:rPr>
              <a:t>                               عنصر رفتاری </a:t>
            </a:r>
          </a:p>
          <a:p>
            <a:pPr marL="0" indent="0">
              <a:buNone/>
            </a:pPr>
            <a:r>
              <a:rPr lang="fa-IR" b="1" dirty="0">
                <a:cs typeface="B Zar" pitchFamily="2" charset="-78"/>
              </a:rPr>
              <a:t> </a:t>
            </a:r>
            <a:r>
              <a:rPr lang="fa-IR" b="1" dirty="0" smtClean="0">
                <a:cs typeface="B Zar" pitchFamily="2" charset="-78"/>
              </a:rPr>
              <a:t>                                 عنصر عاطفی</a:t>
            </a:r>
            <a:endParaRPr lang="fa-IR" b="1" dirty="0">
              <a:cs typeface="B Zar" pitchFamily="2" charset="-78"/>
            </a:endParaRPr>
          </a:p>
        </p:txBody>
      </p:sp>
      <p:cxnSp>
        <p:nvCxnSpPr>
          <p:cNvPr id="5" name="Straight Arrow Connector 4"/>
          <p:cNvCxnSpPr/>
          <p:nvPr/>
        </p:nvCxnSpPr>
        <p:spPr>
          <a:xfrm flipH="1" flipV="1">
            <a:off x="6324600" y="4572000"/>
            <a:ext cx="847165"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315635" y="4746812"/>
            <a:ext cx="990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239435" y="4875680"/>
            <a:ext cx="1143000" cy="7239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79671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r>
              <a:rPr lang="fa-IR" sz="3600" b="1" dirty="0" smtClean="0">
                <a:cs typeface="B Zar" pitchFamily="2" charset="-78"/>
              </a:rPr>
              <a:t>عنصر شناختی : از مفاهیم و ادراک های شخص در باره یک شیء یا یک طبقه از اشیاء تشکیل می شود </a:t>
            </a:r>
          </a:p>
          <a:p>
            <a:r>
              <a:rPr lang="fa-IR" sz="3600" b="1" dirty="0" smtClean="0">
                <a:cs typeface="B Zar" pitchFamily="2" charset="-78"/>
              </a:rPr>
              <a:t>عنصر عاطفی : از احساسات فرد نسبت به یک شیء یا یک طبقه از اشیاء فراهم می آید </a:t>
            </a:r>
          </a:p>
          <a:p>
            <a:r>
              <a:rPr lang="fa-IR" sz="3600" b="1" dirty="0" smtClean="0">
                <a:cs typeface="B Zar" pitchFamily="2" charset="-78"/>
              </a:rPr>
              <a:t>عنصر رفتاری : جهت گیری عمل شخص در مقابل یک شیء یا یک گروه از اشیاء را شامل می شود </a:t>
            </a:r>
            <a:endParaRPr lang="fa-IR" sz="3600" b="1" dirty="0">
              <a:cs typeface="B Zar" pitchFamily="2" charset="-78"/>
            </a:endParaRPr>
          </a:p>
        </p:txBody>
      </p:sp>
    </p:spTree>
    <p:extLst>
      <p:ext uri="{BB962C8B-B14F-4D97-AF65-F5344CB8AC3E}">
        <p14:creationId xmlns:p14="http://schemas.microsoft.com/office/powerpoint/2010/main" val="33773096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smtClean="0">
                <a:cs typeface="B Zar" pitchFamily="2" charset="-78"/>
              </a:rPr>
              <a:t>فرایند ادراک </a:t>
            </a:r>
            <a:endParaRPr lang="fa-IR" sz="4800" b="1"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ادراک : انتخاب و سازمان دهی محرک های محیط یا تعبیر و تفسیر احساس </a:t>
            </a:r>
          </a:p>
          <a:p>
            <a:r>
              <a:rPr lang="fa-IR" b="1" dirty="0" smtClean="0">
                <a:cs typeface="B Zar" pitchFamily="2" charset="-78"/>
              </a:rPr>
              <a:t>ادراک خیلی بیشتر از آن چیزی است که حواس در اختیار ما می گذارد </a:t>
            </a:r>
          </a:p>
          <a:p>
            <a:r>
              <a:rPr lang="fa-IR" b="1" dirty="0" smtClean="0">
                <a:cs typeface="B Zar" pitchFamily="2" charset="-78"/>
              </a:rPr>
              <a:t>ادراک ،بی واسطه ،انتخابی و ثابت است </a:t>
            </a:r>
          </a:p>
          <a:p>
            <a:r>
              <a:rPr lang="fa-IR" b="1" dirty="0" smtClean="0">
                <a:cs typeface="B Zar" pitchFamily="2" charset="-78"/>
              </a:rPr>
              <a:t>بی واسطه از این نظر که اطلاعات واصله از حواس را خود فرایند ادراک تصفیه می کند و سازمان می دهد. </a:t>
            </a:r>
            <a:endParaRPr lang="fa-IR" b="1" dirty="0">
              <a:cs typeface="B Zar" pitchFamily="2" charset="-78"/>
            </a:endParaRPr>
          </a:p>
        </p:txBody>
      </p:sp>
    </p:spTree>
    <p:extLst>
      <p:ext uri="{BB962C8B-B14F-4D97-AF65-F5344CB8AC3E}">
        <p14:creationId xmlns:p14="http://schemas.microsoft.com/office/powerpoint/2010/main" val="4031032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فصل اول روان شناسی </a:t>
            </a:r>
            <a:endParaRPr lang="fa-IR" dirty="0">
              <a:cs typeface="B Zar" pitchFamily="2" charset="-78"/>
            </a:endParaRPr>
          </a:p>
        </p:txBody>
      </p:sp>
      <p:sp>
        <p:nvSpPr>
          <p:cNvPr id="3" name="Content Placeholder 2"/>
          <p:cNvSpPr>
            <a:spLocks noGrp="1"/>
          </p:cNvSpPr>
          <p:nvPr>
            <p:ph idx="1"/>
          </p:nvPr>
        </p:nvSpPr>
        <p:spPr/>
        <p:txBody>
          <a:bodyPr>
            <a:normAutofit fontScale="92500" lnSpcReduction="20000"/>
          </a:bodyPr>
          <a:lstStyle/>
          <a:p>
            <a:r>
              <a:rPr lang="fa-IR" b="1" dirty="0" smtClean="0">
                <a:cs typeface="B Zar" pitchFamily="2" charset="-78"/>
              </a:rPr>
              <a:t>مقدمه بر روان شناسی کار </a:t>
            </a:r>
          </a:p>
          <a:p>
            <a:r>
              <a:rPr lang="fa-IR" b="1" dirty="0" smtClean="0">
                <a:cs typeface="B Zar" pitchFamily="2" charset="-78"/>
              </a:rPr>
              <a:t>تعریف و عناصر تشکیل دهنده روان شناسی کار </a:t>
            </a:r>
          </a:p>
          <a:p>
            <a:r>
              <a:rPr lang="fa-IR" b="1" dirty="0" smtClean="0">
                <a:cs typeface="B Zar" pitchFamily="2" charset="-78"/>
              </a:rPr>
              <a:t>مکتب های مختلف فکری در روان شناسی </a:t>
            </a:r>
          </a:p>
          <a:p>
            <a:r>
              <a:rPr lang="fa-IR" b="1" dirty="0" smtClean="0">
                <a:cs typeface="B Zar" pitchFamily="2" charset="-78"/>
              </a:rPr>
              <a:t>مفهوم سازمان و عوامل مختلفی که بر پویایی آن اثر می گذارند </a:t>
            </a:r>
          </a:p>
          <a:p>
            <a:r>
              <a:rPr lang="fa-IR" b="1" dirty="0" smtClean="0">
                <a:cs typeface="B Zar" pitchFamily="2" charset="-78"/>
              </a:rPr>
              <a:t>الگوهای فکری در روان شناسی کار (دیوان سالاری ،تایلوریسم و </a:t>
            </a:r>
          </a:p>
          <a:p>
            <a:r>
              <a:rPr lang="fa-IR" b="1" dirty="0" smtClean="0">
                <a:cs typeface="B Zar" pitchFamily="2" charset="-78"/>
              </a:rPr>
              <a:t>ساخت کتاب و شیوه استفاده از آن ،به منظور تبدیل آن به ابزاری که می تواند نیازهای ویژه هر فرد را جداگانه برآورده کند </a:t>
            </a:r>
            <a:endParaRPr lang="fa-IR" b="1" dirty="0">
              <a:cs typeface="B Zar" pitchFamily="2" charset="-78"/>
            </a:endParaRPr>
          </a:p>
        </p:txBody>
      </p:sp>
    </p:spTree>
    <p:extLst>
      <p:ext uri="{BB962C8B-B14F-4D97-AF65-F5344CB8AC3E}">
        <p14:creationId xmlns:p14="http://schemas.microsoft.com/office/powerpoint/2010/main" val="132181608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fa-IR" sz="3600" b="1" dirty="0" smtClean="0">
                <a:cs typeface="B Zar" pitchFamily="2" charset="-78"/>
              </a:rPr>
              <a:t>انتخابی از این نظر که شخص ،از بین انبوهی از اطلاعات ،تنها مقداری را دریافت می کند ،زیرا اگر به همه اطلاعاتی که حواس او ،مثلا ،از سالن سینما فراهم می آورند ،توجه کند نمی تواند جریان فیلم را پی بگیرد و آن را به طور کامل بفهمد </a:t>
            </a:r>
          </a:p>
          <a:p>
            <a:r>
              <a:rPr lang="fa-IR" sz="3600" b="1" dirty="0" smtClean="0">
                <a:cs typeface="B Zar" pitchFamily="2" charset="-78"/>
              </a:rPr>
              <a:t>ادراک ثابت است زیرا اگر محیط عوض شود و تغییر شکل یابد ،فرد باز هم می تواند ادراک خود را انطباق دهد. </a:t>
            </a:r>
            <a:endParaRPr lang="fa-IR" sz="3600" b="1" dirty="0">
              <a:cs typeface="B Zar" pitchFamily="2" charset="-78"/>
            </a:endParaRPr>
          </a:p>
        </p:txBody>
      </p:sp>
    </p:spTree>
    <p:extLst>
      <p:ext uri="{BB962C8B-B14F-4D97-AF65-F5344CB8AC3E}">
        <p14:creationId xmlns:p14="http://schemas.microsoft.com/office/powerpoint/2010/main" val="3891658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r>
              <a:rPr lang="fa-IR" b="1" dirty="0" smtClean="0">
                <a:cs typeface="B Zar" pitchFamily="2" charset="-78"/>
              </a:rPr>
              <a:t>عواملی که ادراک را تحت تاثیر قرار می دهند به دو گروه تقسیم می شوند . </a:t>
            </a:r>
          </a:p>
          <a:p>
            <a:r>
              <a:rPr lang="fa-IR" b="1" dirty="0" smtClean="0">
                <a:cs typeface="B Zar" pitchFamily="2" charset="-78"/>
              </a:rPr>
              <a:t>عوامل بیرونی : یعنی عوامل مربوط به شیء مورد ادراک </a:t>
            </a:r>
          </a:p>
          <a:p>
            <a:r>
              <a:rPr lang="fa-IR" b="1" dirty="0" smtClean="0">
                <a:cs typeface="B Zar" pitchFamily="2" charset="-78"/>
              </a:rPr>
              <a:t>عوامل درونی : عواملی که در خود فرد وجود دارند </a:t>
            </a:r>
          </a:p>
          <a:p>
            <a:r>
              <a:rPr lang="fa-IR" b="1" dirty="0" smtClean="0">
                <a:cs typeface="B Zar" pitchFamily="2" charset="-78"/>
              </a:rPr>
              <a:t>عوامل بیرونی عبارتند از شدت ،رنگ و آرایش ،اندازه ،تضاد ،تازگی ،تکرار ،حرکت و موقعیت </a:t>
            </a:r>
          </a:p>
          <a:p>
            <a:r>
              <a:rPr lang="fa-IR" b="1" dirty="0" smtClean="0">
                <a:cs typeface="B Zar" pitchFamily="2" charset="-78"/>
              </a:rPr>
              <a:t>عوامل درونی عبارتند از شناخت ،انتظار ،انگیزش ،احساسات و فرهنگ فرد </a:t>
            </a:r>
            <a:endParaRPr lang="fa-IR" b="1" dirty="0">
              <a:cs typeface="B Zar" pitchFamily="2" charset="-78"/>
            </a:endParaRPr>
          </a:p>
        </p:txBody>
      </p:sp>
    </p:spTree>
    <p:extLst>
      <p:ext uri="{BB962C8B-B14F-4D97-AF65-F5344CB8AC3E}">
        <p14:creationId xmlns:p14="http://schemas.microsoft.com/office/powerpoint/2010/main" val="40562356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Zar" pitchFamily="2" charset="-78"/>
              </a:rPr>
              <a:t>عوامل بیرونی </a:t>
            </a:r>
            <a:endParaRPr lang="fa-IR" dirty="0">
              <a:cs typeface="B Za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9505249"/>
              </p:ext>
            </p:extLst>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993652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smtClean="0">
                <a:cs typeface="B Zar" pitchFamily="2" charset="-78"/>
              </a:rPr>
              <a:t>رنگ و آرایش </a:t>
            </a:r>
            <a:endParaRPr lang="fa-IR" sz="4800" b="1"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رنگ و آرایش محیط فیزیکی ،خلق و رفتار افراد را تحت تاثیر قرار می دهند . </a:t>
            </a:r>
          </a:p>
          <a:p>
            <a:r>
              <a:rPr lang="fa-IR" b="1" dirty="0" smtClean="0">
                <a:cs typeface="B Zar" pitchFamily="2" charset="-78"/>
              </a:rPr>
              <a:t>برخی رنگ ها جو را گرم ،برخی دیگر تحریک کننده یا آرام بخش نشان می دهند . </a:t>
            </a:r>
          </a:p>
          <a:p>
            <a:r>
              <a:rPr lang="fa-IR" b="1" dirty="0" smtClean="0">
                <a:cs typeface="B Zar" pitchFamily="2" charset="-78"/>
              </a:rPr>
              <a:t>اثاثیه و ترتیب آرایش آن ها نیز می توانند احساس گرمی یا سردی به همراه آورند و تمایل به کار یا استراحت را تشدید کنند. </a:t>
            </a:r>
            <a:endParaRPr lang="fa-IR" b="1" dirty="0">
              <a:cs typeface="B Zar" pitchFamily="2" charset="-78"/>
            </a:endParaRPr>
          </a:p>
        </p:txBody>
      </p:sp>
    </p:spTree>
    <p:extLst>
      <p:ext uri="{BB962C8B-B14F-4D97-AF65-F5344CB8AC3E}">
        <p14:creationId xmlns:p14="http://schemas.microsoft.com/office/powerpoint/2010/main" val="25385423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lstStyle/>
          <a:p>
            <a:r>
              <a:rPr lang="fa-IR" b="1" dirty="0" smtClean="0">
                <a:cs typeface="B Zar" pitchFamily="2" charset="-78"/>
              </a:rPr>
              <a:t>به نظر بیرن </a:t>
            </a:r>
            <a:r>
              <a:rPr lang="en-US" b="1" dirty="0" err="1" smtClean="0">
                <a:cs typeface="B Zar" pitchFamily="2" charset="-78"/>
              </a:rPr>
              <a:t>birren</a:t>
            </a:r>
            <a:r>
              <a:rPr lang="fa-IR" b="1" dirty="0" smtClean="0">
                <a:cs typeface="B Zar" pitchFamily="2" charset="-78"/>
              </a:rPr>
              <a:t>(1978) رنگ سبز ،معمولا آرامش و راحتی را القا می کند اما برای برخی اشخاص کسالت آور و آزردگی به همراه می آورد </a:t>
            </a:r>
          </a:p>
          <a:p>
            <a:r>
              <a:rPr lang="fa-IR" b="1" dirty="0" smtClean="0">
                <a:cs typeface="B Zar" pitchFamily="2" charset="-78"/>
              </a:rPr>
              <a:t>رنگ آبی ،برای اکثر مردم ،آرامش و آسودگی می آورد ،اما در مورد برخی دیگر ،موجب افسردگی ،احساس تنهایی و مالیخولیایی می شود . </a:t>
            </a:r>
          </a:p>
          <a:p>
            <a:r>
              <a:rPr lang="fa-IR" b="1" dirty="0" smtClean="0">
                <a:cs typeface="B Zar" pitchFamily="2" charset="-78"/>
              </a:rPr>
              <a:t>همچنین رنگ قرمز ،اشخاص متعادل را تحریک و تهییج می کند در حالی که برای اشخاصی که پریشانی افکار دارند ،پرخاش و عدم اطمینان به همراه می آورد . </a:t>
            </a:r>
            <a:endParaRPr lang="fa-IR" b="1" dirty="0">
              <a:cs typeface="B Zar" pitchFamily="2" charset="-78"/>
            </a:endParaRPr>
          </a:p>
        </p:txBody>
      </p:sp>
    </p:spTree>
    <p:extLst>
      <p:ext uri="{BB962C8B-B14F-4D97-AF65-F5344CB8AC3E}">
        <p14:creationId xmlns:p14="http://schemas.microsoft.com/office/powerpoint/2010/main" val="8856397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5400" b="1" dirty="0" smtClean="0">
                <a:cs typeface="B Zar" pitchFamily="2" charset="-78"/>
              </a:rPr>
              <a:t>اندازه </a:t>
            </a:r>
            <a:endParaRPr lang="fa-IR" sz="5400" b="1" dirty="0">
              <a:cs typeface="B Zar" pitchFamily="2" charset="-78"/>
            </a:endParaRPr>
          </a:p>
        </p:txBody>
      </p:sp>
      <p:sp>
        <p:nvSpPr>
          <p:cNvPr id="3" name="Content Placeholder 2"/>
          <p:cNvSpPr>
            <a:spLocks noGrp="1"/>
          </p:cNvSpPr>
          <p:nvPr>
            <p:ph idx="1"/>
          </p:nvPr>
        </p:nvSpPr>
        <p:spPr/>
        <p:txBody>
          <a:bodyPr>
            <a:normAutofit/>
          </a:bodyPr>
          <a:lstStyle/>
          <a:p>
            <a:r>
              <a:rPr lang="fa-IR" sz="4000" b="1" dirty="0" smtClean="0">
                <a:cs typeface="B Zar" pitchFamily="2" charset="-78"/>
              </a:rPr>
              <a:t>اثر اندازه شیء بر ادراک ،مثل اثر عامل شدت است . </a:t>
            </a:r>
          </a:p>
          <a:p>
            <a:r>
              <a:rPr lang="fa-IR" sz="4000" b="1" dirty="0" smtClean="0">
                <a:cs typeface="B Zar" pitchFamily="2" charset="-78"/>
              </a:rPr>
              <a:t>هر اندازه یک شیء فضای بیشتری اشغال کند ،به همان اندازه بیشتر جلب توجه خواهد </a:t>
            </a:r>
            <a:r>
              <a:rPr lang="fa-IR" sz="4000" b="1" smtClean="0">
                <a:cs typeface="B Zar" pitchFamily="2" charset="-78"/>
              </a:rPr>
              <a:t>کرد .با این همه ،اثر عامل اندازه نیز نسبی است عواملی وجود دارند که اثر بلندی یا حجم را خنثی می کنند .  </a:t>
            </a:r>
            <a:endParaRPr lang="fa-IR" sz="4000" b="1" dirty="0" smtClean="0">
              <a:cs typeface="B Zar" pitchFamily="2" charset="-78"/>
            </a:endParaRPr>
          </a:p>
          <a:p>
            <a:endParaRPr lang="fa-IR" sz="4000" b="1" dirty="0">
              <a:cs typeface="B Zar" pitchFamily="2" charset="-78"/>
            </a:endParaRPr>
          </a:p>
        </p:txBody>
      </p:sp>
    </p:spTree>
    <p:extLst>
      <p:ext uri="{BB962C8B-B14F-4D97-AF65-F5344CB8AC3E}">
        <p14:creationId xmlns:p14="http://schemas.microsoft.com/office/powerpoint/2010/main" val="7014952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smtClean="0">
                <a:cs typeface="B Zar" pitchFamily="2" charset="-78"/>
              </a:rPr>
              <a:t>تضاد </a:t>
            </a:r>
            <a:endParaRPr lang="fa-IR" sz="4800" b="1"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تمایل داریم خود را با تحریکات عادی محیط انطباق دهیم و به آن ها عادت کنیم . </a:t>
            </a:r>
          </a:p>
          <a:p>
            <a:r>
              <a:rPr lang="fa-IR" b="1" dirty="0" smtClean="0">
                <a:cs typeface="B Zar" pitchFamily="2" charset="-78"/>
              </a:rPr>
              <a:t>بنابراین تنها محرک هایی می توانند توجه ما را جلب کنند که غیر منتظره و غیر عادی باشند </a:t>
            </a:r>
          </a:p>
          <a:p>
            <a:r>
              <a:rPr lang="fa-IR" b="1" dirty="0" smtClean="0">
                <a:cs typeface="B Zar" pitchFamily="2" charset="-78"/>
              </a:rPr>
              <a:t>مثلا در اکثر کارخانه های معدنی ،می توان کادر رهبری را از روی کلاه ایمنی سفیدی که بر سر دارند به آسانی شناسایی کرد . زیرا کارگران ،کلاه زرد بر سر می گذارند . </a:t>
            </a:r>
            <a:endParaRPr lang="fa-IR" b="1" dirty="0">
              <a:cs typeface="B Zar" pitchFamily="2" charset="-78"/>
            </a:endParaRPr>
          </a:p>
        </p:txBody>
      </p:sp>
    </p:spTree>
    <p:extLst>
      <p:ext uri="{BB962C8B-B14F-4D97-AF65-F5344CB8AC3E}">
        <p14:creationId xmlns:p14="http://schemas.microsoft.com/office/powerpoint/2010/main" val="7473586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smtClean="0">
                <a:cs typeface="B Zar" pitchFamily="2" charset="-78"/>
              </a:rPr>
              <a:t>تازگی </a:t>
            </a:r>
            <a:endParaRPr lang="fa-IR" sz="4800" b="1" dirty="0">
              <a:cs typeface="B Zar" pitchFamily="2" charset="-78"/>
            </a:endParaRPr>
          </a:p>
        </p:txBody>
      </p:sp>
      <p:sp>
        <p:nvSpPr>
          <p:cNvPr id="3" name="Content Placeholder 2"/>
          <p:cNvSpPr>
            <a:spLocks noGrp="1"/>
          </p:cNvSpPr>
          <p:nvPr>
            <p:ph idx="1"/>
          </p:nvPr>
        </p:nvSpPr>
        <p:spPr/>
        <p:txBody>
          <a:bodyPr>
            <a:normAutofit lnSpcReduction="10000"/>
          </a:bodyPr>
          <a:lstStyle/>
          <a:p>
            <a:r>
              <a:rPr lang="fa-IR" b="1" dirty="0" smtClean="0">
                <a:cs typeface="B Zar" pitchFamily="2" charset="-78"/>
              </a:rPr>
              <a:t>محرک تازه ،مثل محرک غیر عادی ،بیشتر از محرک عادی و آشنا جلب توجه می کند </a:t>
            </a:r>
          </a:p>
          <a:p>
            <a:r>
              <a:rPr lang="fa-IR" b="1" dirty="0" smtClean="0">
                <a:cs typeface="B Zar" pitchFamily="2" charset="-78"/>
              </a:rPr>
              <a:t>چون پدیده تازگی ،ادراک افراد و در نتیجه ،رفتار و انگیزه آن ها را برای کار تحت تاثیر قرار می دهد بسیاری از سازمان ها تلاش می کنند تا فعالیت ها را به صورت چرخشی سازمان دهند </a:t>
            </a:r>
          </a:p>
          <a:p>
            <a:r>
              <a:rPr lang="fa-IR" b="1" dirty="0" smtClean="0">
                <a:cs typeface="B Zar" pitchFamily="2" charset="-78"/>
              </a:rPr>
              <a:t>با جابجایی کارکنان یک واحد با واحد دیگر ،اثر تازگی افزایش می یابد و در نتیجه از احساس کسالت و یکنواختی جلوگیری می شود . </a:t>
            </a:r>
            <a:endParaRPr lang="fa-IR" b="1" dirty="0">
              <a:cs typeface="B Zar" pitchFamily="2" charset="-78"/>
            </a:endParaRPr>
          </a:p>
        </p:txBody>
      </p:sp>
    </p:spTree>
    <p:extLst>
      <p:ext uri="{BB962C8B-B14F-4D97-AF65-F5344CB8AC3E}">
        <p14:creationId xmlns:p14="http://schemas.microsoft.com/office/powerpoint/2010/main" val="126186171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smtClean="0">
                <a:cs typeface="B Zar" pitchFamily="2" charset="-78"/>
              </a:rPr>
              <a:t>تکرار</a:t>
            </a:r>
            <a:endParaRPr lang="fa-IR" sz="4800" b="1"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اگر محرکی بیش از یک بار تکرار شود ،بیشتر جلب توجه خواهد کرد . </a:t>
            </a:r>
          </a:p>
          <a:p>
            <a:r>
              <a:rPr lang="fa-IR" b="1" dirty="0" smtClean="0">
                <a:cs typeface="B Zar" pitchFamily="2" charset="-78"/>
              </a:rPr>
              <a:t>تکرار دو امتیاز دارد </a:t>
            </a:r>
          </a:p>
          <a:p>
            <a:r>
              <a:rPr lang="fa-IR" b="1" dirty="0" smtClean="0">
                <a:cs typeface="B Zar" pitchFamily="2" charset="-78"/>
              </a:rPr>
              <a:t>اولا ،محرک تکراری ،زمانی که دقت انسان در حال تضعیف است بیشتر شانس دارد که درک شود </a:t>
            </a:r>
          </a:p>
          <a:p>
            <a:r>
              <a:rPr lang="fa-IR" b="1" dirty="0" smtClean="0">
                <a:cs typeface="B Zar" pitchFamily="2" charset="-78"/>
              </a:rPr>
              <a:t>ثانیا تکرار ،حساسیت به محرک را افزایش می دهد </a:t>
            </a:r>
            <a:endParaRPr lang="fa-IR" b="1" dirty="0">
              <a:cs typeface="B Zar" pitchFamily="2" charset="-78"/>
            </a:endParaRPr>
          </a:p>
        </p:txBody>
      </p:sp>
    </p:spTree>
    <p:extLst>
      <p:ext uri="{BB962C8B-B14F-4D97-AF65-F5344CB8AC3E}">
        <p14:creationId xmlns:p14="http://schemas.microsoft.com/office/powerpoint/2010/main" val="1445528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smtClean="0">
                <a:cs typeface="B Zar" pitchFamily="2" charset="-78"/>
              </a:rPr>
              <a:t>حرکت</a:t>
            </a:r>
            <a:endParaRPr lang="fa-IR" sz="4800" b="1"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ادراک انسان به اشیایی که در حوزه بینایی حرکت می کنند نسبت به آن هایی که بی حرکت هستند ،حساس تر است </a:t>
            </a:r>
          </a:p>
          <a:p>
            <a:r>
              <a:rPr lang="fa-IR" b="1" dirty="0" smtClean="0">
                <a:cs typeface="B Zar" pitchFamily="2" charset="-78"/>
              </a:rPr>
              <a:t>مثلا سخنرانی که در مدت سخنرانی حرکت می کند ،نسبت به سخنران دیگری که بی حرکت می ماند و مطالب خود را به آرامی می خواند ،بیشتر شانس دارد که توجه شنوندگان را جلب کند . </a:t>
            </a:r>
            <a:endParaRPr lang="fa-IR" b="1" dirty="0">
              <a:cs typeface="B Zar" pitchFamily="2" charset="-78"/>
            </a:endParaRPr>
          </a:p>
        </p:txBody>
      </p:sp>
    </p:spTree>
    <p:extLst>
      <p:ext uri="{BB962C8B-B14F-4D97-AF65-F5344CB8AC3E}">
        <p14:creationId xmlns:p14="http://schemas.microsoft.com/office/powerpoint/2010/main" val="3923454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Zar" pitchFamily="2" charset="-78"/>
              </a:rPr>
              <a:t>پیشگفتار </a:t>
            </a:r>
            <a:endParaRPr lang="fa-IR"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در زبان لاتین ،کار به معنای ابزار شکنجه است </a:t>
            </a:r>
          </a:p>
          <a:p>
            <a:r>
              <a:rPr lang="fa-IR" b="1" dirty="0" smtClean="0">
                <a:cs typeface="B Zar" pitchFamily="2" charset="-78"/>
              </a:rPr>
              <a:t>کار یعنی فعالیت جسمی یا ذهنی اجباری که جامعه یا انسان به خود تحمیل می کند تا به هدف تعیین شده برسد . </a:t>
            </a:r>
          </a:p>
          <a:p>
            <a:r>
              <a:rPr lang="fa-IR" b="1" dirty="0" smtClean="0">
                <a:cs typeface="B Zar" pitchFamily="2" charset="-78"/>
              </a:rPr>
              <a:t>فرق کار با بازی در اجباری بودن آن است </a:t>
            </a:r>
          </a:p>
          <a:p>
            <a:r>
              <a:rPr lang="fa-IR" b="1" dirty="0" smtClean="0">
                <a:cs typeface="B Zar" pitchFamily="2" charset="-78"/>
              </a:rPr>
              <a:t>اگر کار مطابق با ذوق و توان فرد باشد ،آسیب زا یا خطرناک نخواهد بود  </a:t>
            </a:r>
            <a:endParaRPr lang="fa-IR" b="1" dirty="0">
              <a:cs typeface="B Zar" pitchFamily="2" charset="-78"/>
            </a:endParaRPr>
          </a:p>
        </p:txBody>
      </p:sp>
    </p:spTree>
    <p:extLst>
      <p:ext uri="{BB962C8B-B14F-4D97-AF65-F5344CB8AC3E}">
        <p14:creationId xmlns:p14="http://schemas.microsoft.com/office/powerpoint/2010/main" val="26732479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400" b="1" dirty="0" smtClean="0">
                <a:cs typeface="B Zar" pitchFamily="2" charset="-78"/>
              </a:rPr>
              <a:t>موقعیت اجتماعی </a:t>
            </a:r>
            <a:endParaRPr lang="fa-IR" sz="4400" b="1"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شیوه شخص برای معرفی خود ،موقعیت اجتماعی و هر شناختی که از آن ها ناشی می شود ،ادراک ما از او را تحت تاثیر قرار خواهد داد . </a:t>
            </a:r>
          </a:p>
          <a:p>
            <a:r>
              <a:rPr lang="fa-IR" b="1" dirty="0" smtClean="0">
                <a:cs typeface="B Zar" pitchFamily="2" charset="-78"/>
              </a:rPr>
              <a:t>این اصل به طور مرتب در محیط کار کاربرد پیدا می کند </a:t>
            </a:r>
          </a:p>
          <a:p>
            <a:r>
              <a:rPr lang="fa-IR" b="1" dirty="0" smtClean="0">
                <a:cs typeface="B Zar" pitchFamily="2" charset="-78"/>
              </a:rPr>
              <a:t>مثلا کارمندی که به </a:t>
            </a:r>
            <a:r>
              <a:rPr lang="fa-IR" b="1" smtClean="0">
                <a:cs typeface="B Zar" pitchFamily="2" charset="-78"/>
              </a:rPr>
              <a:t>طور ناگهانی </a:t>
            </a:r>
            <a:r>
              <a:rPr lang="fa-IR" b="1" dirty="0" smtClean="0">
                <a:cs typeface="B Zar" pitchFamily="2" charset="-78"/>
              </a:rPr>
              <a:t>رییس اداره را می بیند ،نسبت به زمانی که معاون او را می بیند ،بیشتر به فعالیت می پردازد . </a:t>
            </a:r>
            <a:endParaRPr lang="fa-IR" b="1" dirty="0">
              <a:cs typeface="B Zar" pitchFamily="2" charset="-78"/>
            </a:endParaRPr>
          </a:p>
        </p:txBody>
      </p:sp>
    </p:spTree>
    <p:extLst>
      <p:ext uri="{BB962C8B-B14F-4D97-AF65-F5344CB8AC3E}">
        <p14:creationId xmlns:p14="http://schemas.microsoft.com/office/powerpoint/2010/main" val="175260531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5400" b="1" dirty="0" smtClean="0">
                <a:cs typeface="B Zar" pitchFamily="2" charset="-78"/>
              </a:rPr>
              <a:t>ابهام</a:t>
            </a:r>
            <a:r>
              <a:rPr lang="fa-IR" b="1" dirty="0" smtClean="0">
                <a:cs typeface="B Zar" pitchFamily="2" charset="-78"/>
              </a:rPr>
              <a:t> </a:t>
            </a:r>
            <a:endParaRPr lang="fa-IR" b="1"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بدیهی است که محرک های پیچیده ،عجیب یا نا آشنا ،توجه را جلب می کنند زیرا فرد برای آن که بتواند به آن ها بر اساس جهان بینی و تجربه های ادراکی پیشین خود معنا بدهد ،باید بیشتر تمرکز داشته باشد </a:t>
            </a:r>
          </a:p>
          <a:p>
            <a:r>
              <a:rPr lang="fa-IR" b="1" dirty="0" smtClean="0">
                <a:cs typeface="B Zar" pitchFamily="2" charset="-78"/>
              </a:rPr>
              <a:t>به تابلویی هم که به سردر یکی از کفاشی های دروازه دولت تهران نصب شده است توجه کنید </a:t>
            </a:r>
          </a:p>
          <a:p>
            <a:r>
              <a:rPr lang="fa-IR" sz="4400" b="1" i="1" u="sng" dirty="0" smtClean="0">
                <a:cs typeface="B Zar" pitchFamily="2" charset="-78"/>
              </a:rPr>
              <a:t>کفش پابند پابند بند بند کفش شماست </a:t>
            </a:r>
            <a:r>
              <a:rPr lang="fa-IR" b="1" dirty="0" smtClean="0">
                <a:cs typeface="B Zar" pitchFamily="2" charset="-78"/>
              </a:rPr>
              <a:t>. </a:t>
            </a:r>
            <a:endParaRPr lang="fa-IR" b="1" dirty="0">
              <a:cs typeface="B Zar" pitchFamily="2" charset="-78"/>
            </a:endParaRPr>
          </a:p>
        </p:txBody>
      </p:sp>
    </p:spTree>
    <p:extLst>
      <p:ext uri="{BB962C8B-B14F-4D97-AF65-F5344CB8AC3E}">
        <p14:creationId xmlns:p14="http://schemas.microsoft.com/office/powerpoint/2010/main" val="282693459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800" b="1" dirty="0" smtClean="0">
                <a:cs typeface="B Zar" pitchFamily="2" charset="-78"/>
              </a:rPr>
              <a:t>عوامل درونی</a:t>
            </a:r>
            <a:endParaRPr lang="fa-IR" sz="4800" b="1" dirty="0">
              <a:cs typeface="B Zar" pitchFamily="2" charset="-78"/>
            </a:endParaRPr>
          </a:p>
        </p:txBody>
      </p:sp>
      <p:sp>
        <p:nvSpPr>
          <p:cNvPr id="3" name="Content Placeholder 2"/>
          <p:cNvSpPr>
            <a:spLocks noGrp="1"/>
          </p:cNvSpPr>
          <p:nvPr>
            <p:ph idx="1"/>
          </p:nvPr>
        </p:nvSpPr>
        <p:spPr/>
        <p:txBody>
          <a:bodyPr>
            <a:normAutofit fontScale="92500" lnSpcReduction="10000"/>
          </a:bodyPr>
          <a:lstStyle/>
          <a:p>
            <a:r>
              <a:rPr lang="fa-IR" b="1" dirty="0" smtClean="0">
                <a:cs typeface="B Zar" pitchFamily="2" charset="-78"/>
              </a:rPr>
              <a:t>علاوه بر پنج حس اصلی ،برخی ویژگی های خاص هر فرد نیز فرایند ادراک را تحت تاثیر قرار می دهند </a:t>
            </a:r>
          </a:p>
          <a:p>
            <a:r>
              <a:rPr lang="fa-IR" b="1" dirty="0" smtClean="0">
                <a:cs typeface="B Zar" pitchFamily="2" charset="-78"/>
              </a:rPr>
              <a:t>این عوامل ،اصطلاحا عوامل درونی نامیده می شوند و به اندازه عوامل بیرونی اثر بخشی دارند </a:t>
            </a:r>
          </a:p>
          <a:p>
            <a:r>
              <a:rPr lang="fa-IR" b="1" dirty="0" smtClean="0">
                <a:cs typeface="B Zar" pitchFamily="2" charset="-78"/>
              </a:rPr>
              <a:t>عوامل درونی : </a:t>
            </a:r>
          </a:p>
          <a:p>
            <a:r>
              <a:rPr lang="fa-IR" b="1" dirty="0" smtClean="0">
                <a:cs typeface="B Zar" pitchFamily="2" charset="-78"/>
              </a:rPr>
              <a:t>شناخت </a:t>
            </a:r>
          </a:p>
          <a:p>
            <a:r>
              <a:rPr lang="fa-IR" b="1" dirty="0" smtClean="0">
                <a:cs typeface="B Zar" pitchFamily="2" charset="-78"/>
              </a:rPr>
              <a:t>انتظار </a:t>
            </a:r>
          </a:p>
          <a:p>
            <a:r>
              <a:rPr lang="fa-IR" b="1" dirty="0" smtClean="0">
                <a:cs typeface="B Zar" pitchFamily="2" charset="-78"/>
              </a:rPr>
              <a:t>انگیزش </a:t>
            </a:r>
          </a:p>
          <a:p>
            <a:r>
              <a:rPr lang="fa-IR" b="1" dirty="0" smtClean="0">
                <a:cs typeface="B Zar" pitchFamily="2" charset="-78"/>
              </a:rPr>
              <a:t>احساسات و فرهنگ </a:t>
            </a:r>
            <a:endParaRPr lang="fa-IR" b="1" dirty="0">
              <a:cs typeface="B Zar" pitchFamily="2" charset="-78"/>
            </a:endParaRPr>
          </a:p>
        </p:txBody>
      </p:sp>
    </p:spTree>
    <p:extLst>
      <p:ext uri="{BB962C8B-B14F-4D97-AF65-F5344CB8AC3E}">
        <p14:creationId xmlns:p14="http://schemas.microsoft.com/office/powerpoint/2010/main" val="34707212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5400" b="1" dirty="0" smtClean="0">
                <a:cs typeface="B Zar" pitchFamily="2" charset="-78"/>
              </a:rPr>
              <a:t>شناخت</a:t>
            </a:r>
            <a:endParaRPr lang="fa-IR" sz="5400" b="1" dirty="0">
              <a:cs typeface="B Zar" pitchFamily="2" charset="-78"/>
            </a:endParaRPr>
          </a:p>
        </p:txBody>
      </p:sp>
      <p:sp>
        <p:nvSpPr>
          <p:cNvPr id="3" name="Content Placeholder 2"/>
          <p:cNvSpPr>
            <a:spLocks noGrp="1"/>
          </p:cNvSpPr>
          <p:nvPr>
            <p:ph idx="1"/>
          </p:nvPr>
        </p:nvSpPr>
        <p:spPr/>
        <p:txBody>
          <a:bodyPr>
            <a:normAutofit/>
          </a:bodyPr>
          <a:lstStyle/>
          <a:p>
            <a:r>
              <a:rPr lang="fa-IR" sz="4000" b="1" dirty="0" smtClean="0">
                <a:cs typeface="B Zar" pitchFamily="2" charset="-78"/>
              </a:rPr>
              <a:t>تجربه و شناخت های انسان ،معنایی را که او به ادراک های خود می دهد ،تحت تاثیر قرار می دهند . </a:t>
            </a:r>
          </a:p>
          <a:p>
            <a:r>
              <a:rPr lang="fa-IR" sz="4000" b="1" dirty="0" smtClean="0">
                <a:cs typeface="B Zar" pitchFamily="2" charset="-78"/>
              </a:rPr>
              <a:t>ادراک ها معمولا با خطا همراه هستند زیرا آن ها را تحریف می کنیم تا با آن چه از قبل می دانیم هماهنگ شوند </a:t>
            </a:r>
          </a:p>
          <a:p>
            <a:endParaRPr lang="fa-IR" sz="4000" b="1" dirty="0">
              <a:cs typeface="B Zar" pitchFamily="2" charset="-78"/>
            </a:endParaRPr>
          </a:p>
        </p:txBody>
      </p:sp>
    </p:spTree>
    <p:extLst>
      <p:ext uri="{BB962C8B-B14F-4D97-AF65-F5344CB8AC3E}">
        <p14:creationId xmlns:p14="http://schemas.microsoft.com/office/powerpoint/2010/main" val="42009502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6000" b="1" dirty="0" smtClean="0">
                <a:cs typeface="B Zar" pitchFamily="2" charset="-78"/>
              </a:rPr>
              <a:t>انتظار </a:t>
            </a:r>
            <a:endParaRPr lang="fa-IR" sz="6000" b="1"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انتظار یعنی تمایل فرد برای عمل کردن بر اساس تفسیری که از موقعیت دارد </a:t>
            </a:r>
          </a:p>
          <a:p>
            <a:r>
              <a:rPr lang="fa-IR" b="1" dirty="0" smtClean="0">
                <a:cs typeface="B Zar" pitchFamily="2" charset="-78"/>
              </a:rPr>
              <a:t>انتظار از کار موجب می شود که شخص آن چه را که انتظار دارد ادراک کند </a:t>
            </a:r>
          </a:p>
          <a:p>
            <a:r>
              <a:rPr lang="fa-IR" b="1" dirty="0" smtClean="0">
                <a:cs typeface="B Zar" pitchFamily="2" charset="-78"/>
              </a:rPr>
              <a:t>مصرع دوم بیت زیر ،که از هاتف اصفهانی است اثر انتظار بر ادراک را بخوبی منعکس می کند . </a:t>
            </a:r>
          </a:p>
          <a:p>
            <a:r>
              <a:rPr lang="fa-IR" b="1" dirty="0" smtClean="0">
                <a:cs typeface="B Zar" pitchFamily="2" charset="-78"/>
              </a:rPr>
              <a:t>آنچه بینی دلت همان خواهد</a:t>
            </a:r>
          </a:p>
          <a:p>
            <a:pPr algn="ctr"/>
            <a:r>
              <a:rPr lang="fa-IR" b="1" dirty="0" smtClean="0">
                <a:cs typeface="B Zar" pitchFamily="2" charset="-78"/>
              </a:rPr>
              <a:t>       و آنچه خواهد دلت همان بینی </a:t>
            </a:r>
            <a:endParaRPr lang="fa-IR" b="1" dirty="0">
              <a:cs typeface="B Zar" pitchFamily="2" charset="-78"/>
            </a:endParaRPr>
          </a:p>
        </p:txBody>
      </p:sp>
    </p:spTree>
    <p:extLst>
      <p:ext uri="{BB962C8B-B14F-4D97-AF65-F5344CB8AC3E}">
        <p14:creationId xmlns:p14="http://schemas.microsoft.com/office/powerpoint/2010/main" val="13188440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5400" b="1" dirty="0" smtClean="0">
                <a:cs typeface="B Zar" pitchFamily="2" charset="-78"/>
              </a:rPr>
              <a:t>احساسات</a:t>
            </a:r>
            <a:r>
              <a:rPr lang="fa-IR" dirty="0" smtClean="0">
                <a:cs typeface="B Zar" pitchFamily="2" charset="-78"/>
              </a:rPr>
              <a:t> </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sz="3600" b="1" dirty="0" smtClean="0">
                <a:cs typeface="B Zar" pitchFamily="2" charset="-78"/>
              </a:rPr>
              <a:t>محرک هایی که هیجان مثبت ایجاد می کنند نسبت به آن هایی که هیچ هیجانی به وجود نمی آورند ،بهتر درک می شوند </a:t>
            </a:r>
          </a:p>
          <a:p>
            <a:r>
              <a:rPr lang="fa-IR" sz="3600" b="1" dirty="0" smtClean="0">
                <a:cs typeface="B Zar" pitchFamily="2" charset="-78"/>
              </a:rPr>
              <a:t>محرک هایی که هیجان منفی ایجاد می کنند ،بازداری ادراکی یا برعکس ،حساسیت ادراکی به وجود می آورند . </a:t>
            </a:r>
          </a:p>
          <a:p>
            <a:r>
              <a:rPr lang="fa-IR" sz="3600" b="1" dirty="0" smtClean="0">
                <a:cs typeface="B Zar" pitchFamily="2" charset="-78"/>
              </a:rPr>
              <a:t> </a:t>
            </a:r>
            <a:endParaRPr lang="fa-IR" sz="3600" b="1" dirty="0">
              <a:cs typeface="B Zar" pitchFamily="2" charset="-78"/>
            </a:endParaRPr>
          </a:p>
        </p:txBody>
      </p:sp>
    </p:spTree>
    <p:extLst>
      <p:ext uri="{BB962C8B-B14F-4D97-AF65-F5344CB8AC3E}">
        <p14:creationId xmlns:p14="http://schemas.microsoft.com/office/powerpoint/2010/main" val="50864114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sz="6000" b="1" dirty="0" smtClean="0">
                <a:cs typeface="B Zar" pitchFamily="2" charset="-78"/>
              </a:rPr>
              <a:t>فرهنگ</a:t>
            </a:r>
            <a:r>
              <a:rPr lang="fa-IR" dirty="0" smtClean="0">
                <a:cs typeface="B Zar" pitchFamily="2" charset="-78"/>
              </a:rPr>
              <a:t> </a:t>
            </a:r>
            <a:endParaRPr lang="fa-IR" dirty="0">
              <a:cs typeface="B Zar" pitchFamily="2" charset="-78"/>
            </a:endParaRPr>
          </a:p>
        </p:txBody>
      </p:sp>
      <p:sp>
        <p:nvSpPr>
          <p:cNvPr id="3" name="Content Placeholder 2"/>
          <p:cNvSpPr>
            <a:spLocks noGrp="1"/>
          </p:cNvSpPr>
          <p:nvPr>
            <p:ph idx="1"/>
          </p:nvPr>
        </p:nvSpPr>
        <p:spPr/>
        <p:txBody>
          <a:bodyPr>
            <a:normAutofit/>
          </a:bodyPr>
          <a:lstStyle/>
          <a:p>
            <a:r>
              <a:rPr lang="fa-IR" sz="3600" b="1" dirty="0" smtClean="0">
                <a:cs typeface="B Zar" pitchFamily="2" charset="-78"/>
              </a:rPr>
              <a:t>فرهنگ افراد ،ادراک آن ها را تحت تاثیر قرار می دهد و تفاوت های فرهنگی ،تفاوت های ادراکی موجود بین ملت ها را نشان می دهند . </a:t>
            </a:r>
          </a:p>
          <a:p>
            <a:r>
              <a:rPr lang="fa-IR" sz="3600" b="1" dirty="0" smtClean="0">
                <a:cs typeface="B Zar" pitchFamily="2" charset="-78"/>
              </a:rPr>
              <a:t>نقش اشیاء ، آشنایی و نظام های ارتباطی جزء عوامل فرهنگی به حساب می آیند . و ادراک را تحت تاثیر قرار می دهند ،زیرا بر انتخابی بودن ادراک کمک می کنند . </a:t>
            </a:r>
            <a:endParaRPr lang="fa-IR" sz="3600" b="1" dirty="0">
              <a:cs typeface="B Zar" pitchFamily="2" charset="-78"/>
            </a:endParaRPr>
          </a:p>
        </p:txBody>
      </p:sp>
    </p:spTree>
    <p:extLst>
      <p:ext uri="{BB962C8B-B14F-4D97-AF65-F5344CB8AC3E}">
        <p14:creationId xmlns:p14="http://schemas.microsoft.com/office/powerpoint/2010/main" val="205635203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5400" b="1" dirty="0" smtClean="0">
                <a:cs typeface="B Zar" pitchFamily="2" charset="-78"/>
              </a:rPr>
              <a:t>تمیز شکل – زمینه </a:t>
            </a:r>
            <a:endParaRPr lang="fa-IR" sz="5400" b="1" dirty="0">
              <a:cs typeface="B Zar" pitchFamily="2" charset="-78"/>
            </a:endParaRPr>
          </a:p>
        </p:txBody>
      </p:sp>
      <p:sp>
        <p:nvSpPr>
          <p:cNvPr id="3" name="Content Placeholder 2"/>
          <p:cNvSpPr>
            <a:spLocks noGrp="1"/>
          </p:cNvSpPr>
          <p:nvPr>
            <p:ph idx="1"/>
          </p:nvPr>
        </p:nvSpPr>
        <p:spPr/>
        <p:txBody>
          <a:bodyPr/>
          <a:lstStyle/>
          <a:p>
            <a:r>
              <a:rPr lang="fa-IR" b="1" dirty="0" smtClean="0">
                <a:cs typeface="B Zar" pitchFamily="2" charset="-78"/>
              </a:rPr>
              <a:t>وقتی به شکل نگاه می کنیم ،در آن یک گلدان یا دو نیمرخ می بینیم ،افرادی که گلدان را می بینند ،قسمت سیاه تصویر را زمینه و قسمت سفید آن را شکل می بینید </a:t>
            </a:r>
          </a:p>
          <a:p>
            <a:r>
              <a:rPr lang="fa-IR" b="1" dirty="0" smtClean="0">
                <a:cs typeface="B Zar" pitchFamily="2" charset="-78"/>
              </a:rPr>
              <a:t>بر عکس کسانی که دو نیمرخ می بینند یک شکل سیاه در روی یک زمینه سفید مشاهده می کنند . </a:t>
            </a:r>
            <a:endParaRPr lang="fa-IR" b="1" dirty="0">
              <a:cs typeface="B Zar" pitchFamily="2" charset="-78"/>
            </a:endParaRPr>
          </a:p>
        </p:txBody>
      </p:sp>
    </p:spTree>
    <p:extLst>
      <p:ext uri="{BB962C8B-B14F-4D97-AF65-F5344CB8AC3E}">
        <p14:creationId xmlns:p14="http://schemas.microsoft.com/office/powerpoint/2010/main" val="34130410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ttp://bayanbox.ir/id/247439214096037140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1066800"/>
            <a:ext cx="3438143" cy="4345908"/>
          </a:xfrm>
          <a:prstGeom prst="rect">
            <a:avLst/>
          </a:prstGeom>
          <a:noFill/>
          <a:ln>
            <a:noFill/>
          </a:ln>
        </p:spPr>
      </p:pic>
    </p:spTree>
    <p:extLst>
      <p:ext uri="{BB962C8B-B14F-4D97-AF65-F5344CB8AC3E}">
        <p14:creationId xmlns:p14="http://schemas.microsoft.com/office/powerpoint/2010/main" val="27395535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vid rayan\Desktop\شناخت خطاهای شناختی در تجربه کاربری - بخش 1 - ویرگول_files\ltbsxkowdw4v.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31056" y="990600"/>
            <a:ext cx="7634287" cy="508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6083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3776</TotalTime>
  <Words>9836</Words>
  <Application>Microsoft Office PowerPoint</Application>
  <PresentationFormat>On-screen Show (4:3)</PresentationFormat>
  <Paragraphs>657</Paragraphs>
  <Slides>176</Slides>
  <Notes>0</Notes>
  <HiddenSlides>0</HiddenSlides>
  <MMClips>0</MMClips>
  <ScaleCrop>false</ScaleCrop>
  <HeadingPairs>
    <vt:vector size="4" baseType="variant">
      <vt:variant>
        <vt:lpstr>Theme</vt:lpstr>
      </vt:variant>
      <vt:variant>
        <vt:i4>1</vt:i4>
      </vt:variant>
      <vt:variant>
        <vt:lpstr>Slide Titles</vt:lpstr>
      </vt:variant>
      <vt:variant>
        <vt:i4>176</vt:i4>
      </vt:variant>
    </vt:vector>
  </HeadingPairs>
  <TitlesOfParts>
    <vt:vector size="177" baseType="lpstr">
      <vt:lpstr>Trek</vt:lpstr>
      <vt:lpstr>روان شناسی کار </vt:lpstr>
      <vt:lpstr>فهرست مطالب </vt:lpstr>
      <vt:lpstr>PowerPoint Presentation</vt:lpstr>
      <vt:lpstr>چگونه بخوانیم تا بهتر یاد بگیریم </vt:lpstr>
      <vt:lpstr>PowerPoint Presentation</vt:lpstr>
      <vt:lpstr>PowerPoint Presentation</vt:lpstr>
      <vt:lpstr>PowerPoint Presentation</vt:lpstr>
      <vt:lpstr>فصل اول روان شناسی </vt:lpstr>
      <vt:lpstr>پیشگفتار </vt:lpstr>
      <vt:lpstr>PowerPoint Presentation</vt:lpstr>
      <vt:lpstr>PowerPoint Presentation</vt:lpstr>
      <vt:lpstr>مقدمه </vt:lpstr>
      <vt:lpstr>مکتب های فکری در روان شناسی</vt:lpstr>
      <vt:lpstr>Wilhelm Maximilian Wundt</vt:lpstr>
      <vt:lpstr>Leipzig</vt:lpstr>
      <vt:lpstr>PowerPoint Presentation</vt:lpstr>
      <vt:lpstr>ساخت گرایی </vt:lpstr>
      <vt:lpstr>Edward B. Titchener</vt:lpstr>
      <vt:lpstr>PowerPoint Presentation</vt:lpstr>
      <vt:lpstr>PowerPoint Presentation</vt:lpstr>
      <vt:lpstr>کنش گرایی</vt:lpstr>
      <vt:lpstr>William James</vt:lpstr>
      <vt:lpstr>رفتارگرایی </vt:lpstr>
      <vt:lpstr>PowerPoint Presentation</vt:lpstr>
      <vt:lpstr>روان کاوی </vt:lpstr>
      <vt:lpstr>PowerPoint Presentation</vt:lpstr>
      <vt:lpstr>PowerPoint Presentation</vt:lpstr>
      <vt:lpstr>PowerPoint Presentation</vt:lpstr>
      <vt:lpstr>انسان گرایی </vt:lpstr>
      <vt:lpstr>PowerPoint Presentation</vt:lpstr>
      <vt:lpstr>شناخت گرایی </vt:lpstr>
      <vt:lpstr>الگوهای فکری در روان شناسی کار </vt:lpstr>
      <vt:lpstr>سازمان : تعریف و پارامترها </vt:lpstr>
      <vt:lpstr>اثرگذاری بر سازمان </vt:lpstr>
      <vt:lpstr>PowerPoint Presentation</vt:lpstr>
      <vt:lpstr>PowerPoint Presentation</vt:lpstr>
      <vt:lpstr>PowerPoint Presentation</vt:lpstr>
      <vt:lpstr>الگوهای فکری در روان شناسی کار</vt:lpstr>
      <vt:lpstr>Max Weber</vt:lpstr>
      <vt:lpstr>PowerPoint Presentation</vt:lpstr>
      <vt:lpstr>PowerPoint Presentation</vt:lpstr>
      <vt:lpstr>PowerPoint Presentation</vt:lpstr>
      <vt:lpstr>الگوی تایلور </vt:lpstr>
      <vt:lpstr>PowerPoint Presentation</vt:lpstr>
      <vt:lpstr>Frederick Winslow Taylor American mechanical engineer Frederick Winslow Taylor was an American mechanical engineer who sought to improve industrial efficiency.  He was one of the first management consultants </vt:lpstr>
      <vt:lpstr>PowerPoint Presentation</vt:lpstr>
      <vt:lpstr>PowerPoint Presentation</vt:lpstr>
      <vt:lpstr>PowerPoint Presentation</vt:lpstr>
      <vt:lpstr>PowerPoint Presentation</vt:lpstr>
      <vt:lpstr>PowerPoint Presentation</vt:lpstr>
      <vt:lpstr>PowerPoint Presentation</vt:lpstr>
      <vt:lpstr>الگوی اداری </vt:lpstr>
      <vt:lpstr>PowerPoint Presentation</vt:lpstr>
      <vt:lpstr>Henri Fayol</vt:lpstr>
      <vt:lpstr>PowerPoint Presentation</vt:lpstr>
      <vt:lpstr>PowerPoint Presentation</vt:lpstr>
      <vt:lpstr>PowerPoint Presentation</vt:lpstr>
      <vt:lpstr>PowerPoint Presentation</vt:lpstr>
      <vt:lpstr>PowerPoint Presentation</vt:lpstr>
      <vt:lpstr>PowerPoint Presentation</vt:lpstr>
      <vt:lpstr>اصول چهارده گانه فایول عبارت بودند از: </vt:lpstr>
      <vt:lpstr>PowerPoint Presentation</vt:lpstr>
      <vt:lpstr>PowerPoint Presentation</vt:lpstr>
      <vt:lpstr>PowerPoint Presentation</vt:lpstr>
      <vt:lpstr>PowerPoint Presentation</vt:lpstr>
      <vt:lpstr>PowerPoint Presentation</vt:lpstr>
      <vt:lpstr>PowerPoint Presentation</vt:lpstr>
      <vt:lpstr>الگوی روابط انسانی </vt:lpstr>
      <vt:lpstr>الگوی معاصر در روان شناسی کار </vt:lpstr>
      <vt:lpstr>فصل دوم </vt:lpstr>
      <vt:lpstr>PowerPoint Presentation</vt:lpstr>
      <vt:lpstr>PowerPoint Presentation</vt:lpstr>
      <vt:lpstr>Kurt Lewin</vt:lpstr>
      <vt:lpstr>الگوی رفتار انسان </vt:lpstr>
      <vt:lpstr>شخصیت </vt:lpstr>
      <vt:lpstr>عوامل تعیین کننده رشد شخصیت </vt:lpstr>
      <vt:lpstr>نگرش ها </vt:lpstr>
      <vt:lpstr>PowerPoint Presentation</vt:lpstr>
      <vt:lpstr>فرایند ادراک </vt:lpstr>
      <vt:lpstr>PowerPoint Presentation</vt:lpstr>
      <vt:lpstr>PowerPoint Presentation</vt:lpstr>
      <vt:lpstr>عوامل بیرونی </vt:lpstr>
      <vt:lpstr>رنگ و آرایش </vt:lpstr>
      <vt:lpstr>PowerPoint Presentation</vt:lpstr>
      <vt:lpstr>اندازه </vt:lpstr>
      <vt:lpstr>تضاد </vt:lpstr>
      <vt:lpstr>تازگی </vt:lpstr>
      <vt:lpstr>تکرار</vt:lpstr>
      <vt:lpstr>حرکت</vt:lpstr>
      <vt:lpstr>موقعیت اجتماعی </vt:lpstr>
      <vt:lpstr>ابهام </vt:lpstr>
      <vt:lpstr>عوامل درونی</vt:lpstr>
      <vt:lpstr>شناخت</vt:lpstr>
      <vt:lpstr>انتظار </vt:lpstr>
      <vt:lpstr>احساسات </vt:lpstr>
      <vt:lpstr>فرهنگ </vt:lpstr>
      <vt:lpstr>تمیز شکل – زمینه </vt:lpstr>
      <vt:lpstr>PowerPoint Presentation</vt:lpstr>
      <vt:lpstr>PowerPoint Presentation</vt:lpstr>
      <vt:lpstr>مجاورت </vt:lpstr>
      <vt:lpstr>مشابهت </vt:lpstr>
      <vt:lpstr>PowerPoint Presentation</vt:lpstr>
      <vt:lpstr>PowerPoint Presentation</vt:lpstr>
      <vt:lpstr>پیوستگی </vt:lpstr>
      <vt:lpstr>کامل بودن </vt:lpstr>
      <vt:lpstr>PowerPoint Presentation</vt:lpstr>
      <vt:lpstr>PowerPoint Presentation</vt:lpstr>
      <vt:lpstr>تحریف </vt:lpstr>
      <vt:lpstr>تصور قالبی </vt:lpstr>
      <vt:lpstr>اولین برداشت </vt:lpstr>
      <vt:lpstr>اثر هاله ای </vt:lpstr>
      <vt:lpstr>فرافکنی </vt:lpstr>
      <vt:lpstr>ناهماهنگی شناختی </vt:lpstr>
      <vt:lpstr>رفتار ،شخصیت و ادراک </vt:lpstr>
      <vt:lpstr>PowerPoint Presentation</vt:lpstr>
      <vt:lpstr>PowerPoint Presentation</vt:lpstr>
      <vt:lpstr>PowerPoint Presentation</vt:lpstr>
      <vt:lpstr>فیلتر کردن</vt:lpstr>
      <vt:lpstr>تفکر قطبی (تفکر «سیاه و سفید»)</vt:lpstr>
      <vt:lpstr>تعمیم‌دهی افراطی</vt:lpstr>
      <vt:lpstr>نتیجه‌گیری زودهنگام</vt:lpstr>
      <vt:lpstr>فاجعه‌انگاری </vt:lpstr>
      <vt:lpstr>شخصی کردن </vt:lpstr>
      <vt:lpstr>مغالطه‌های کنترل</vt:lpstr>
      <vt:lpstr>مغالطه‌ی انصاف</vt:lpstr>
      <vt:lpstr>مقصر کردن</vt:lpstr>
      <vt:lpstr>بایدها </vt:lpstr>
      <vt:lpstr>استدلال احساسی</vt:lpstr>
      <vt:lpstr>مغالطه‌ی تغییر</vt:lpstr>
      <vt:lpstr>برچسب‌زدن جهانی</vt:lpstr>
      <vt:lpstr>همیشه حق با شماست</vt:lpstr>
      <vt:lpstr>. مغالطه‌ی پاداش بهشت</vt:lpstr>
      <vt:lpstr>انگیزش </vt:lpstr>
      <vt:lpstr>PowerPoint Presentation</vt:lpstr>
      <vt:lpstr>PowerPoint Presentation</vt:lpstr>
      <vt:lpstr>PowerPoint Presentation</vt:lpstr>
      <vt:lpstr>PowerPoint Presentation</vt:lpstr>
      <vt:lpstr>چرا مردم کار می کنند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ویژگی های انگیزش </vt:lpstr>
      <vt:lpstr>انگیزش درونی و انگیزش بیرونی </vt:lpstr>
      <vt:lpstr>نظریه های محتوا</vt:lpstr>
      <vt:lpstr>سلسله مراتب نیازهای مزلو </vt:lpstr>
      <vt:lpstr>Abraham Maslow</vt:lpstr>
      <vt:lpstr>PowerPoint Presentation</vt:lpstr>
      <vt:lpstr>PowerPoint Presentation</vt:lpstr>
      <vt:lpstr>الگوی پورتر</vt:lpstr>
      <vt:lpstr>PowerPoint Presentation</vt:lpstr>
      <vt:lpstr>الگوی پورتر</vt:lpstr>
      <vt:lpstr>نظریه ESG آلدرفر </vt:lpstr>
      <vt:lpstr>PowerPoint Presentation</vt:lpstr>
      <vt:lpstr>PowerPoint Presentation</vt:lpstr>
      <vt:lpstr>PowerPoint Presentation</vt:lpstr>
      <vt:lpstr>PowerPoint Presentation</vt:lpstr>
      <vt:lpstr>PowerPoint Presentation</vt:lpstr>
      <vt:lpstr>PowerPoint Presentation</vt:lpstr>
      <vt:lpstr>نظریه دو عاملی هرزبرگFrederick Herzberg </vt:lpstr>
      <vt:lpstr>نظریه دو عاملی هرزبرگ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روان شناسی کار </dc:title>
  <dc:creator>javid rayan</dc:creator>
  <cp:lastModifiedBy>javid rayan</cp:lastModifiedBy>
  <cp:revision>443</cp:revision>
  <dcterms:created xsi:type="dcterms:W3CDTF">2018-09-21T06:25:24Z</dcterms:created>
  <dcterms:modified xsi:type="dcterms:W3CDTF">2020-03-05T12:40:48Z</dcterms:modified>
</cp:coreProperties>
</file>